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75" r:id="rId2"/>
    <p:sldId id="332" r:id="rId3"/>
    <p:sldId id="328" r:id="rId4"/>
    <p:sldId id="261" r:id="rId5"/>
    <p:sldId id="310" r:id="rId6"/>
    <p:sldId id="312" r:id="rId7"/>
    <p:sldId id="311" r:id="rId8"/>
    <p:sldId id="313" r:id="rId9"/>
    <p:sldId id="314" r:id="rId10"/>
    <p:sldId id="315" r:id="rId11"/>
    <p:sldId id="316" r:id="rId12"/>
    <p:sldId id="317" r:id="rId13"/>
    <p:sldId id="318" r:id="rId14"/>
    <p:sldId id="319" r:id="rId15"/>
    <p:sldId id="320" r:id="rId16"/>
    <p:sldId id="330" r:id="rId17"/>
    <p:sldId id="300" r:id="rId18"/>
    <p:sldId id="301" r:id="rId19"/>
    <p:sldId id="302" r:id="rId20"/>
    <p:sldId id="329" r:id="rId21"/>
    <p:sldId id="304" r:id="rId22"/>
    <p:sldId id="305" r:id="rId23"/>
    <p:sldId id="282" r:id="rId24"/>
    <p:sldId id="306" r:id="rId25"/>
    <p:sldId id="307" r:id="rId26"/>
    <p:sldId id="325" r:id="rId27"/>
    <p:sldId id="292" r:id="rId28"/>
    <p:sldId id="293" r:id="rId29"/>
    <p:sldId id="290" r:id="rId30"/>
    <p:sldId id="289" r:id="rId31"/>
    <p:sldId id="331" r:id="rId32"/>
    <p:sldId id="322" r:id="rId33"/>
    <p:sldId id="294" r:id="rId34"/>
    <p:sldId id="295" r:id="rId35"/>
    <p:sldId id="297" r:id="rId36"/>
    <p:sldId id="283" r:id="rId37"/>
    <p:sldId id="324" r:id="rId3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463B85"/>
    <a:srgbClr val="392A96"/>
    <a:srgbClr val="000000"/>
    <a:srgbClr val="99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8291" autoAdjust="0"/>
    <p:restoredTop sz="94729" autoAdjust="0"/>
  </p:normalViewPr>
  <p:slideViewPr>
    <p:cSldViewPr>
      <p:cViewPr>
        <p:scale>
          <a:sx n="70" d="100"/>
          <a:sy n="70" d="100"/>
        </p:scale>
        <p:origin x="-900" y="-8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terra.nplcc.com\user$\cmiller\SafeStat\Safestat%20SEA%20history.xls"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terra.nplcc.com\user$\cmiller\SafeStat\Safestat%20SEA%20history.xls"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terra\common\SAFETY,%20QUALITY,%20&amp;%20REGULATORY%20AFFAIRS\NPL%20Audit%20Information\2008\NPL%20Quartly%20Audit%20Report%202008.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425" b="1" i="0" u="none" strike="noStrike" baseline="0">
                <a:solidFill>
                  <a:srgbClr val="000000"/>
                </a:solidFill>
                <a:latin typeface="Arial"/>
                <a:ea typeface="Arial"/>
                <a:cs typeface="Arial"/>
              </a:defRPr>
            </a:pPr>
            <a:r>
              <a:rPr lang="en-US" dirty="0" smtClean="0"/>
              <a:t>Vehicle</a:t>
            </a:r>
            <a:r>
              <a:rPr lang="en-US" baseline="0" dirty="0" smtClean="0"/>
              <a:t> Safety Evaluation Area</a:t>
            </a:r>
            <a:endParaRPr lang="en-US" dirty="0"/>
          </a:p>
        </c:rich>
      </c:tx>
      <c:layout>
        <c:manualLayout>
          <c:xMode val="edge"/>
          <c:yMode val="edge"/>
          <c:x val="0.39906651108518654"/>
          <c:y val="1.4792899408284127E-2"/>
        </c:manualLayout>
      </c:layout>
      <c:spPr>
        <a:noFill/>
        <a:ln w="25400">
          <a:noFill/>
        </a:ln>
      </c:spPr>
    </c:title>
    <c:plotArea>
      <c:layout>
        <c:manualLayout>
          <c:layoutTarget val="inner"/>
          <c:xMode val="edge"/>
          <c:yMode val="edge"/>
          <c:x val="5.0175029171528593E-2"/>
          <c:y val="0.17751479289941113"/>
          <c:w val="0.9393232205367561"/>
          <c:h val="0.48520710059171579"/>
        </c:manualLayout>
      </c:layout>
      <c:barChart>
        <c:barDir val="col"/>
        <c:grouping val="clustered"/>
        <c:ser>
          <c:idx val="0"/>
          <c:order val="0"/>
          <c:spPr>
            <a:solidFill>
              <a:srgbClr val="9999FF"/>
            </a:solidFill>
            <a:ln w="12700">
              <a:solidFill>
                <a:srgbClr val="000000"/>
              </a:solidFill>
              <a:prstDash val="solid"/>
            </a:ln>
          </c:spPr>
          <c:dLbls>
            <c:spPr>
              <a:noFill/>
              <a:ln w="25400">
                <a:noFill/>
              </a:ln>
            </c:spPr>
            <c:txPr>
              <a:bodyPr rot="-2700000" vert="horz"/>
              <a:lstStyle/>
              <a:p>
                <a:pPr algn="ctr">
                  <a:defRPr sz="1075" b="1" i="0" u="none" strike="noStrike" baseline="0">
                    <a:solidFill>
                      <a:srgbClr val="000000"/>
                    </a:solidFill>
                    <a:latin typeface="Arial"/>
                    <a:ea typeface="Arial"/>
                    <a:cs typeface="Arial"/>
                  </a:defRPr>
                </a:pPr>
                <a:endParaRPr lang="en-US"/>
              </a:p>
            </c:txPr>
            <c:dLblPos val="outEnd"/>
            <c:showVal val="1"/>
          </c:dLbls>
          <c:cat>
            <c:strRef>
              <c:f>SEAValueCharts!$Q$49:$Q$75</c:f>
              <c:strCache>
                <c:ptCount val="27"/>
                <c:pt idx="0">
                  <c:v>June</c:v>
                </c:pt>
                <c:pt idx="1">
                  <c:v>September</c:v>
                </c:pt>
                <c:pt idx="2">
                  <c:v>October</c:v>
                </c:pt>
                <c:pt idx="3">
                  <c:v>November</c:v>
                </c:pt>
                <c:pt idx="4">
                  <c:v>December</c:v>
                </c:pt>
                <c:pt idx="5">
                  <c:v>January 2007</c:v>
                </c:pt>
                <c:pt idx="6">
                  <c:v>February</c:v>
                </c:pt>
                <c:pt idx="7">
                  <c:v>March</c:v>
                </c:pt>
                <c:pt idx="8">
                  <c:v>April</c:v>
                </c:pt>
                <c:pt idx="9">
                  <c:v>May</c:v>
                </c:pt>
                <c:pt idx="10">
                  <c:v>June</c:v>
                </c:pt>
                <c:pt idx="11">
                  <c:v>August</c:v>
                </c:pt>
                <c:pt idx="12">
                  <c:v>October</c:v>
                </c:pt>
                <c:pt idx="13">
                  <c:v>November</c:v>
                </c:pt>
                <c:pt idx="14">
                  <c:v>December</c:v>
                </c:pt>
                <c:pt idx="15">
                  <c:v>February   2008</c:v>
                </c:pt>
                <c:pt idx="16">
                  <c:v>March</c:v>
                </c:pt>
                <c:pt idx="17">
                  <c:v>May</c:v>
                </c:pt>
                <c:pt idx="18">
                  <c:v>June</c:v>
                </c:pt>
                <c:pt idx="19">
                  <c:v>July</c:v>
                </c:pt>
                <c:pt idx="20">
                  <c:v>August</c:v>
                </c:pt>
                <c:pt idx="21">
                  <c:v>September</c:v>
                </c:pt>
                <c:pt idx="22">
                  <c:v>October</c:v>
                </c:pt>
                <c:pt idx="23">
                  <c:v>November</c:v>
                </c:pt>
                <c:pt idx="24">
                  <c:v>December</c:v>
                </c:pt>
                <c:pt idx="25">
                  <c:v>January    2009</c:v>
                </c:pt>
                <c:pt idx="26">
                  <c:v>February</c:v>
                </c:pt>
              </c:strCache>
            </c:strRef>
          </c:cat>
          <c:val>
            <c:numRef>
              <c:f>SEAValueCharts!$R$49:$R$75</c:f>
              <c:numCache>
                <c:formatCode>General</c:formatCode>
                <c:ptCount val="27"/>
                <c:pt idx="0">
                  <c:v>71.209999999999994</c:v>
                </c:pt>
                <c:pt idx="1">
                  <c:v>67.8</c:v>
                </c:pt>
                <c:pt idx="2">
                  <c:v>64.989999999999995</c:v>
                </c:pt>
                <c:pt idx="3">
                  <c:v>67.930000000000007</c:v>
                </c:pt>
                <c:pt idx="4">
                  <c:v>67.48</c:v>
                </c:pt>
                <c:pt idx="5">
                  <c:v>68.75</c:v>
                </c:pt>
                <c:pt idx="6">
                  <c:v>66.36999999999999</c:v>
                </c:pt>
                <c:pt idx="7">
                  <c:v>65.069999999999993</c:v>
                </c:pt>
                <c:pt idx="8">
                  <c:v>68.66</c:v>
                </c:pt>
                <c:pt idx="9">
                  <c:v>69.040000000000006</c:v>
                </c:pt>
                <c:pt idx="10">
                  <c:v>74.13</c:v>
                </c:pt>
                <c:pt idx="11">
                  <c:v>72.48</c:v>
                </c:pt>
                <c:pt idx="12">
                  <c:v>65.849999999999994</c:v>
                </c:pt>
                <c:pt idx="13">
                  <c:v>68.179999999999978</c:v>
                </c:pt>
                <c:pt idx="14">
                  <c:v>67.169999999999987</c:v>
                </c:pt>
                <c:pt idx="15">
                  <c:v>66.149999999999991</c:v>
                </c:pt>
                <c:pt idx="16">
                  <c:v>70.930000000000007</c:v>
                </c:pt>
                <c:pt idx="17">
                  <c:v>67.03</c:v>
                </c:pt>
                <c:pt idx="18">
                  <c:v>65.92</c:v>
                </c:pt>
                <c:pt idx="19">
                  <c:v>65</c:v>
                </c:pt>
                <c:pt idx="20">
                  <c:v>65.08</c:v>
                </c:pt>
                <c:pt idx="21">
                  <c:v>63.67</c:v>
                </c:pt>
                <c:pt idx="22">
                  <c:v>60.83</c:v>
                </c:pt>
                <c:pt idx="23">
                  <c:v>67.099999999999994</c:v>
                </c:pt>
                <c:pt idx="24">
                  <c:v>66.3</c:v>
                </c:pt>
                <c:pt idx="25">
                  <c:v>66.599999999999994</c:v>
                </c:pt>
                <c:pt idx="26">
                  <c:v>63.75</c:v>
                </c:pt>
              </c:numCache>
            </c:numRef>
          </c:val>
        </c:ser>
        <c:ser>
          <c:idx val="1"/>
          <c:order val="1"/>
          <c:spPr>
            <a:solidFill>
              <a:srgbClr val="993366"/>
            </a:solidFill>
            <a:ln w="12700">
              <a:solidFill>
                <a:srgbClr val="000000"/>
              </a:solidFill>
              <a:prstDash val="solid"/>
            </a:ln>
          </c:spPr>
          <c:cat>
            <c:strRef>
              <c:f>SEAValueCharts!$Q$48:$Q$72</c:f>
              <c:strCache>
                <c:ptCount val="25"/>
                <c:pt idx="0">
                  <c:v>May 2006</c:v>
                </c:pt>
                <c:pt idx="1">
                  <c:v>June</c:v>
                </c:pt>
                <c:pt idx="2">
                  <c:v>September</c:v>
                </c:pt>
                <c:pt idx="3">
                  <c:v>October</c:v>
                </c:pt>
                <c:pt idx="4">
                  <c:v>November</c:v>
                </c:pt>
                <c:pt idx="5">
                  <c:v>December</c:v>
                </c:pt>
                <c:pt idx="6">
                  <c:v>January 2007</c:v>
                </c:pt>
                <c:pt idx="7">
                  <c:v>February</c:v>
                </c:pt>
                <c:pt idx="8">
                  <c:v>March</c:v>
                </c:pt>
                <c:pt idx="9">
                  <c:v>April</c:v>
                </c:pt>
                <c:pt idx="10">
                  <c:v>May</c:v>
                </c:pt>
                <c:pt idx="11">
                  <c:v>June</c:v>
                </c:pt>
                <c:pt idx="12">
                  <c:v>August</c:v>
                </c:pt>
                <c:pt idx="13">
                  <c:v>October</c:v>
                </c:pt>
                <c:pt idx="14">
                  <c:v>November</c:v>
                </c:pt>
                <c:pt idx="15">
                  <c:v>December</c:v>
                </c:pt>
                <c:pt idx="16">
                  <c:v>February   2008</c:v>
                </c:pt>
                <c:pt idx="17">
                  <c:v>March</c:v>
                </c:pt>
                <c:pt idx="18">
                  <c:v>May</c:v>
                </c:pt>
                <c:pt idx="19">
                  <c:v>June</c:v>
                </c:pt>
                <c:pt idx="20">
                  <c:v>July</c:v>
                </c:pt>
                <c:pt idx="21">
                  <c:v>August</c:v>
                </c:pt>
                <c:pt idx="22">
                  <c:v>September</c:v>
                </c:pt>
                <c:pt idx="23">
                  <c:v>October</c:v>
                </c:pt>
                <c:pt idx="24">
                  <c:v>November</c:v>
                </c:pt>
              </c:strCache>
            </c:strRef>
          </c:cat>
          <c:val>
            <c:numRef>
              <c:f>SEAValueCharts!$Q$45:$Q$68</c:f>
              <c:numCache>
                <c:formatCode>@</c:formatCode>
                <c:ptCount val="24"/>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numCache>
            </c:numRef>
          </c:val>
        </c:ser>
        <c:gapWidth val="130"/>
        <c:axId val="86662144"/>
        <c:axId val="86672128"/>
      </c:barChart>
      <c:catAx>
        <c:axId val="86662144"/>
        <c:scaling>
          <c:orientation val="minMax"/>
        </c:scaling>
        <c:axPos val="b"/>
        <c:numFmt formatCode="@" sourceLinked="1"/>
        <c:tickLblPos val="nextTo"/>
        <c:spPr>
          <a:ln w="3175">
            <a:solidFill>
              <a:srgbClr val="000000"/>
            </a:solidFill>
            <a:prstDash val="solid"/>
          </a:ln>
        </c:spPr>
        <c:txPr>
          <a:bodyPr rot="-5400000" vert="horz"/>
          <a:lstStyle/>
          <a:p>
            <a:pPr>
              <a:defRPr sz="950" b="0" i="0" u="none" strike="noStrike" baseline="0">
                <a:solidFill>
                  <a:srgbClr val="000000"/>
                </a:solidFill>
                <a:latin typeface="Arial"/>
                <a:ea typeface="Arial"/>
                <a:cs typeface="Arial"/>
              </a:defRPr>
            </a:pPr>
            <a:endParaRPr lang="en-US"/>
          </a:p>
        </c:txPr>
        <c:crossAx val="86672128"/>
        <c:crosses val="autoZero"/>
        <c:auto val="1"/>
        <c:lblAlgn val="ctr"/>
        <c:lblOffset val="0"/>
        <c:tickLblSkip val="1"/>
        <c:tickMarkSkip val="1"/>
      </c:catAx>
      <c:valAx>
        <c:axId val="86672128"/>
        <c:scaling>
          <c:orientation val="minMax"/>
          <c:min val="50"/>
        </c:scaling>
        <c:axPos val="l"/>
        <c:majorGridlines>
          <c:spPr>
            <a:ln w="3175">
              <a:solidFill>
                <a:srgbClr val="000000"/>
              </a:solidFill>
              <a:prstDash val="solid"/>
            </a:ln>
          </c:spPr>
        </c:majorGridlines>
        <c:numFmt formatCode="General" sourceLinked="1"/>
        <c:minorTickMark val="in"/>
        <c:tickLblPos val="nextTo"/>
        <c:spPr>
          <a:ln w="3175">
            <a:solidFill>
              <a:srgbClr val="000000"/>
            </a:solidFill>
            <a:prstDash val="solid"/>
          </a:ln>
        </c:spPr>
        <c:txPr>
          <a:bodyPr rot="0" vert="horz"/>
          <a:lstStyle/>
          <a:p>
            <a:pPr>
              <a:defRPr sz="1075" b="0" i="0" u="none" strike="noStrike" baseline="0">
                <a:solidFill>
                  <a:srgbClr val="000000"/>
                </a:solidFill>
                <a:latin typeface="Arial"/>
                <a:ea typeface="Arial"/>
                <a:cs typeface="Arial"/>
              </a:defRPr>
            </a:pPr>
            <a:endParaRPr lang="en-US"/>
          </a:p>
        </c:txPr>
        <c:crossAx val="86662144"/>
        <c:crosses val="autoZero"/>
        <c:crossBetween val="between"/>
        <c:minorUnit val="5"/>
      </c:valAx>
      <c:spPr>
        <a:noFill/>
        <a:ln w="12700">
          <a:solidFill>
            <a:srgbClr val="808080"/>
          </a:solidFill>
          <a:prstDash val="solid"/>
        </a:ln>
      </c:spPr>
    </c:plotArea>
    <c:plotVisOnly val="1"/>
    <c:dispBlanksAs val="gap"/>
  </c:chart>
  <c:spPr>
    <a:solidFill>
      <a:srgbClr val="FFFFFF"/>
    </a:solidFill>
    <a:ln w="3175">
      <a:solidFill>
        <a:srgbClr val="000000"/>
      </a:solidFill>
      <a:prstDash val="solid"/>
    </a:ln>
  </c:spPr>
  <c:txPr>
    <a:bodyPr/>
    <a:lstStyle/>
    <a:p>
      <a:pPr>
        <a:defRPr sz="1075" b="0" i="0" u="none" strike="noStrike" baseline="0">
          <a:solidFill>
            <a:srgbClr val="000000"/>
          </a:solidFill>
          <a:latin typeface="Arial"/>
          <a:ea typeface="Arial"/>
          <a:cs typeface="Arial"/>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425" b="1" i="0" u="none" strike="noStrike" baseline="0">
                <a:solidFill>
                  <a:srgbClr val="000000"/>
                </a:solidFill>
                <a:latin typeface="Arial"/>
                <a:ea typeface="Arial"/>
                <a:cs typeface="Arial"/>
              </a:defRPr>
            </a:pPr>
            <a:r>
              <a:rPr lang="en-US" dirty="0"/>
              <a:t>Driver </a:t>
            </a:r>
            <a:r>
              <a:rPr lang="en-US" dirty="0" smtClean="0"/>
              <a:t>Safety</a:t>
            </a:r>
            <a:r>
              <a:rPr lang="en-US" baseline="0" dirty="0" smtClean="0"/>
              <a:t> Evaluation Area</a:t>
            </a:r>
            <a:endParaRPr lang="en-US" dirty="0"/>
          </a:p>
        </c:rich>
      </c:tx>
      <c:layout>
        <c:manualLayout>
          <c:xMode val="edge"/>
          <c:yMode val="edge"/>
          <c:x val="0.4039812646370059"/>
          <c:y val="1.4534883720930239E-2"/>
        </c:manualLayout>
      </c:layout>
      <c:spPr>
        <a:noFill/>
        <a:ln w="25400">
          <a:noFill/>
        </a:ln>
      </c:spPr>
    </c:title>
    <c:plotArea>
      <c:layout>
        <c:manualLayout>
          <c:layoutTarget val="inner"/>
          <c:xMode val="edge"/>
          <c:yMode val="edge"/>
          <c:x val="6.323185011709602E-2"/>
          <c:y val="0.1802325581395349"/>
          <c:w val="0.93091334894612876"/>
          <c:h val="0.53779069767443211"/>
        </c:manualLayout>
      </c:layout>
      <c:barChart>
        <c:barDir val="col"/>
        <c:grouping val="clustered"/>
        <c:ser>
          <c:idx val="0"/>
          <c:order val="0"/>
          <c:spPr>
            <a:solidFill>
              <a:srgbClr val="9999FF"/>
            </a:solidFill>
            <a:ln w="12700">
              <a:solidFill>
                <a:srgbClr val="000000"/>
              </a:solidFill>
              <a:prstDash val="solid"/>
            </a:ln>
          </c:spPr>
          <c:dLbls>
            <c:dLbl>
              <c:idx val="30"/>
              <c:layout>
                <c:manualLayout>
                  <c:xMode val="edge"/>
                  <c:yMode val="edge"/>
                  <c:x val="0.94964871194380363"/>
                  <c:y val="0.51744186046511664"/>
                </c:manualLayout>
              </c:layout>
              <c:dLblPos val="outEnd"/>
              <c:showVal val="1"/>
            </c:dLbl>
            <c:spPr>
              <a:noFill/>
              <a:ln w="25400">
                <a:noFill/>
              </a:ln>
            </c:spPr>
            <c:txPr>
              <a:bodyPr rot="-3600000" vert="horz"/>
              <a:lstStyle/>
              <a:p>
                <a:pPr algn="ctr">
                  <a:defRPr sz="1025" b="1" i="0" u="none" strike="noStrike" baseline="0">
                    <a:solidFill>
                      <a:srgbClr val="000000"/>
                    </a:solidFill>
                    <a:latin typeface="Arial"/>
                    <a:ea typeface="Arial"/>
                    <a:cs typeface="Arial"/>
                  </a:defRPr>
                </a:pPr>
                <a:endParaRPr lang="en-US"/>
              </a:p>
            </c:txPr>
            <c:dLblPos val="outEnd"/>
            <c:showVal val="1"/>
          </c:dLbls>
          <c:cat>
            <c:strRef>
              <c:f>SEAValueCharts!$M$49:$M$75</c:f>
              <c:strCache>
                <c:ptCount val="27"/>
                <c:pt idx="0">
                  <c:v>June</c:v>
                </c:pt>
                <c:pt idx="1">
                  <c:v>September</c:v>
                </c:pt>
                <c:pt idx="2">
                  <c:v>October</c:v>
                </c:pt>
                <c:pt idx="3">
                  <c:v>November</c:v>
                </c:pt>
                <c:pt idx="4">
                  <c:v>December</c:v>
                </c:pt>
                <c:pt idx="5">
                  <c:v>January 2007</c:v>
                </c:pt>
                <c:pt idx="6">
                  <c:v>February</c:v>
                </c:pt>
                <c:pt idx="7">
                  <c:v>March</c:v>
                </c:pt>
                <c:pt idx="8">
                  <c:v>April</c:v>
                </c:pt>
                <c:pt idx="9">
                  <c:v>May</c:v>
                </c:pt>
                <c:pt idx="10">
                  <c:v>June</c:v>
                </c:pt>
                <c:pt idx="11">
                  <c:v>August</c:v>
                </c:pt>
                <c:pt idx="12">
                  <c:v>October</c:v>
                </c:pt>
                <c:pt idx="13">
                  <c:v>November</c:v>
                </c:pt>
                <c:pt idx="14">
                  <c:v>December</c:v>
                </c:pt>
                <c:pt idx="15">
                  <c:v>February   2008</c:v>
                </c:pt>
                <c:pt idx="16">
                  <c:v>March</c:v>
                </c:pt>
                <c:pt idx="17">
                  <c:v>May</c:v>
                </c:pt>
                <c:pt idx="18">
                  <c:v>June</c:v>
                </c:pt>
                <c:pt idx="19">
                  <c:v>July</c:v>
                </c:pt>
                <c:pt idx="20">
                  <c:v>August</c:v>
                </c:pt>
                <c:pt idx="21">
                  <c:v>September</c:v>
                </c:pt>
                <c:pt idx="22">
                  <c:v>October</c:v>
                </c:pt>
                <c:pt idx="23">
                  <c:v>November</c:v>
                </c:pt>
                <c:pt idx="24">
                  <c:v>December</c:v>
                </c:pt>
                <c:pt idx="25">
                  <c:v>January    2009</c:v>
                </c:pt>
                <c:pt idx="26">
                  <c:v>February</c:v>
                </c:pt>
              </c:strCache>
            </c:strRef>
          </c:cat>
          <c:val>
            <c:numRef>
              <c:f>SEAValueCharts!$N$49:$N$75</c:f>
              <c:numCache>
                <c:formatCode>General</c:formatCode>
                <c:ptCount val="27"/>
                <c:pt idx="0">
                  <c:v>50.260000000000012</c:v>
                </c:pt>
                <c:pt idx="1">
                  <c:v>58.949999999999996</c:v>
                </c:pt>
                <c:pt idx="2">
                  <c:v>59.63</c:v>
                </c:pt>
                <c:pt idx="3">
                  <c:v>53.230000000000011</c:v>
                </c:pt>
                <c:pt idx="4">
                  <c:v>56.86</c:v>
                </c:pt>
                <c:pt idx="5">
                  <c:v>56.07</c:v>
                </c:pt>
                <c:pt idx="6">
                  <c:v>50.24</c:v>
                </c:pt>
                <c:pt idx="7">
                  <c:v>63.4</c:v>
                </c:pt>
                <c:pt idx="8">
                  <c:v>61.949999999999996</c:v>
                </c:pt>
                <c:pt idx="9">
                  <c:v>59.78</c:v>
                </c:pt>
                <c:pt idx="10">
                  <c:v>61.53</c:v>
                </c:pt>
                <c:pt idx="11">
                  <c:v>57.57</c:v>
                </c:pt>
                <c:pt idx="12">
                  <c:v>53.04</c:v>
                </c:pt>
                <c:pt idx="13">
                  <c:v>46.949999999999996</c:v>
                </c:pt>
                <c:pt idx="14">
                  <c:v>47.43</c:v>
                </c:pt>
                <c:pt idx="15">
                  <c:v>46.160000000000011</c:v>
                </c:pt>
                <c:pt idx="16">
                  <c:v>40.480000000000004</c:v>
                </c:pt>
                <c:pt idx="17">
                  <c:v>34.800000000000004</c:v>
                </c:pt>
                <c:pt idx="18">
                  <c:v>35.160000000000011</c:v>
                </c:pt>
                <c:pt idx="19">
                  <c:v>34.9</c:v>
                </c:pt>
                <c:pt idx="20">
                  <c:v>37.43</c:v>
                </c:pt>
                <c:pt idx="21">
                  <c:v>38.58</c:v>
                </c:pt>
                <c:pt idx="22">
                  <c:v>39.36</c:v>
                </c:pt>
                <c:pt idx="23">
                  <c:v>41.55</c:v>
                </c:pt>
                <c:pt idx="24">
                  <c:v>41.71</c:v>
                </c:pt>
                <c:pt idx="25">
                  <c:v>45.86</c:v>
                </c:pt>
                <c:pt idx="26">
                  <c:v>39.220000000000013</c:v>
                </c:pt>
              </c:numCache>
            </c:numRef>
          </c:val>
        </c:ser>
        <c:gapWidth val="130"/>
        <c:axId val="86695936"/>
        <c:axId val="86697472"/>
      </c:barChart>
      <c:catAx>
        <c:axId val="86695936"/>
        <c:scaling>
          <c:orientation val="minMax"/>
        </c:scaling>
        <c:axPos val="b"/>
        <c:numFmt formatCode="@" sourceLinked="1"/>
        <c:tickLblPos val="nextTo"/>
        <c:spPr>
          <a:ln w="3175">
            <a:solidFill>
              <a:srgbClr val="000000"/>
            </a:solidFill>
            <a:prstDash val="solid"/>
          </a:ln>
        </c:spPr>
        <c:txPr>
          <a:bodyPr rot="-5400000" vert="horz"/>
          <a:lstStyle/>
          <a:p>
            <a:pPr>
              <a:defRPr sz="800" b="0" i="0" u="none" strike="noStrike" baseline="0">
                <a:solidFill>
                  <a:srgbClr val="000000"/>
                </a:solidFill>
                <a:latin typeface="Arial"/>
                <a:ea typeface="Arial"/>
                <a:cs typeface="Arial"/>
              </a:defRPr>
            </a:pPr>
            <a:endParaRPr lang="en-US"/>
          </a:p>
        </c:txPr>
        <c:crossAx val="86697472"/>
        <c:crosses val="autoZero"/>
        <c:auto val="1"/>
        <c:lblAlgn val="ctr"/>
        <c:lblOffset val="0"/>
        <c:tickLblSkip val="1"/>
        <c:tickMarkSkip val="1"/>
      </c:catAx>
      <c:valAx>
        <c:axId val="86697472"/>
        <c:scaling>
          <c:orientation val="minMax"/>
          <c:max val="80"/>
          <c:min val="25"/>
        </c:scaling>
        <c:axPos val="l"/>
        <c:majorGridlines>
          <c:spPr>
            <a:ln w="3175">
              <a:solidFill>
                <a:srgbClr val="000000"/>
              </a:solidFill>
              <a:prstDash val="solid"/>
            </a:ln>
          </c:spPr>
        </c:majorGridlines>
        <c:numFmt formatCode="0" sourceLinked="0"/>
        <c:minorTickMark val="in"/>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86695936"/>
        <c:crosses val="autoZero"/>
        <c:crossBetween val="between"/>
        <c:majorUnit val="5"/>
        <c:minorUnit val="5"/>
      </c:valAx>
      <c:spPr>
        <a:noFill/>
        <a:ln w="12700">
          <a:solidFill>
            <a:srgbClr val="808080"/>
          </a:solidFill>
          <a:prstDash val="solid"/>
        </a:ln>
      </c:spPr>
    </c:plotArea>
    <c:plotVisOnly val="1"/>
    <c:dispBlanksAs val="gap"/>
  </c:chart>
  <c:spPr>
    <a:solidFill>
      <a:srgbClr val="FFFFFF"/>
    </a:solidFill>
    <a:ln w="3175">
      <a:solidFill>
        <a:srgbClr val="000000"/>
      </a:solidFill>
      <a:prstDash val="solid"/>
    </a:ln>
  </c:spPr>
  <c:txPr>
    <a:bodyPr/>
    <a:lstStyle/>
    <a:p>
      <a:pPr>
        <a:defRPr sz="1200" b="0" i="0" u="none" strike="noStrike" baseline="0">
          <a:solidFill>
            <a:srgbClr val="000000"/>
          </a:solidFill>
          <a:latin typeface="Arial"/>
          <a:ea typeface="Arial"/>
          <a:cs typeface="Arial"/>
        </a:defRPr>
      </a:pPr>
      <a:endParaRPr lang="en-US"/>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200" b="1" i="0" u="none" strike="noStrike" baseline="0">
                <a:solidFill>
                  <a:srgbClr val="000000"/>
                </a:solidFill>
                <a:latin typeface="Arial"/>
                <a:ea typeface="Arial"/>
                <a:cs typeface="Arial"/>
              </a:defRPr>
            </a:pPr>
            <a:r>
              <a:rPr lang="en-US"/>
              <a:t># OF AUDITED DEVIATIONS PER QUARTER BY DESCRIPTION</a:t>
            </a:r>
          </a:p>
        </c:rich>
      </c:tx>
      <c:layout>
        <c:manualLayout>
          <c:xMode val="edge"/>
          <c:yMode val="edge"/>
          <c:x val="0.23658280940512241"/>
          <c:y val="2.7200000000000012E-2"/>
        </c:manualLayout>
      </c:layout>
      <c:spPr>
        <a:noFill/>
        <a:ln w="25400">
          <a:noFill/>
        </a:ln>
      </c:spPr>
    </c:title>
    <c:plotArea>
      <c:layout>
        <c:manualLayout>
          <c:layoutTarget val="inner"/>
          <c:xMode val="edge"/>
          <c:yMode val="edge"/>
          <c:x val="5.4764541884445996E-2"/>
          <c:y val="8.7358787805592919E-2"/>
          <c:w val="0.8411833633450867"/>
          <c:h val="0.71172338251014422"/>
        </c:manualLayout>
      </c:layout>
      <c:barChart>
        <c:barDir val="col"/>
        <c:grouping val="clustered"/>
        <c:ser>
          <c:idx val="0"/>
          <c:order val="0"/>
          <c:tx>
            <c:strRef>
              <c:f>QRTLY!$O$38</c:f>
              <c:strCache>
                <c:ptCount val="1"/>
                <c:pt idx="0">
                  <c:v>1st Qtr Audits 1242</c:v>
                </c:pt>
              </c:strCache>
            </c:strRef>
          </c:tx>
          <c:spPr>
            <a:solidFill>
              <a:srgbClr val="969696"/>
            </a:solidFill>
            <a:ln w="12700">
              <a:solidFill>
                <a:srgbClr val="000000"/>
              </a:solidFill>
              <a:prstDash val="solid"/>
            </a:ln>
          </c:spPr>
          <c:dLbls>
            <c:spPr>
              <a:noFill/>
              <a:ln w="25400">
                <a:noFill/>
              </a:ln>
            </c:spPr>
            <c:txPr>
              <a:bodyPr/>
              <a:lstStyle/>
              <a:p>
                <a:pPr>
                  <a:defRPr sz="1000" b="1" i="0" u="none" strike="noStrike" baseline="0">
                    <a:solidFill>
                      <a:srgbClr val="000000"/>
                    </a:solidFill>
                    <a:latin typeface="Arial"/>
                    <a:ea typeface="Arial"/>
                    <a:cs typeface="Arial"/>
                  </a:defRPr>
                </a:pPr>
                <a:endParaRPr lang="en-US"/>
              </a:p>
            </c:txPr>
            <c:showVal val="1"/>
          </c:dLbls>
          <c:cat>
            <c:strRef>
              <c:f>QRTLY!$B$6:$K$8</c:f>
              <c:strCache>
                <c:ptCount val="10"/>
                <c:pt idx="0">
                  <c:v>PPE</c:v>
                </c:pt>
                <c:pt idx="1">
                  <c:v>RED ZONE</c:v>
                </c:pt>
                <c:pt idx="2">
                  <c:v>UTILITY LOCATES</c:v>
                </c:pt>
                <c:pt idx="3">
                  <c:v>COMPETENT PERSON</c:v>
                </c:pt>
                <c:pt idx="4">
                  <c:v>FUSER REQ.</c:v>
                </c:pt>
                <c:pt idx="5">
                  <c:v>OSHA EXCAVATION REQ</c:v>
                </c:pt>
                <c:pt idx="6">
                  <c:v>INSTALL EQUIP</c:v>
                </c:pt>
                <c:pt idx="7">
                  <c:v>OQ RECORDS</c:v>
                </c:pt>
                <c:pt idx="8">
                  <c:v>INSTALL REQ</c:v>
                </c:pt>
                <c:pt idx="9">
                  <c:v>CONFINED SP GAS ATOMS</c:v>
                </c:pt>
              </c:strCache>
            </c:strRef>
          </c:cat>
          <c:val>
            <c:numRef>
              <c:f>QRTLY!$B$38:$K$38</c:f>
              <c:numCache>
                <c:formatCode>General</c:formatCode>
                <c:ptCount val="10"/>
                <c:pt idx="0">
                  <c:v>97</c:v>
                </c:pt>
                <c:pt idx="1">
                  <c:v>63</c:v>
                </c:pt>
                <c:pt idx="2">
                  <c:v>6</c:v>
                </c:pt>
                <c:pt idx="3">
                  <c:v>2</c:v>
                </c:pt>
                <c:pt idx="4">
                  <c:v>10</c:v>
                </c:pt>
                <c:pt idx="5">
                  <c:v>55</c:v>
                </c:pt>
                <c:pt idx="6">
                  <c:v>52</c:v>
                </c:pt>
                <c:pt idx="7">
                  <c:v>17</c:v>
                </c:pt>
                <c:pt idx="8">
                  <c:v>17</c:v>
                </c:pt>
                <c:pt idx="9">
                  <c:v>2</c:v>
                </c:pt>
              </c:numCache>
            </c:numRef>
          </c:val>
        </c:ser>
        <c:ser>
          <c:idx val="1"/>
          <c:order val="1"/>
          <c:tx>
            <c:strRef>
              <c:f>QRTLY!$O$77</c:f>
              <c:strCache>
                <c:ptCount val="1"/>
                <c:pt idx="0">
                  <c:v>2nd Qtr Audits 1612</c:v>
                </c:pt>
              </c:strCache>
            </c:strRef>
          </c:tx>
          <c:spPr>
            <a:solidFill>
              <a:srgbClr val="993366"/>
            </a:solidFill>
            <a:ln w="12700">
              <a:solidFill>
                <a:srgbClr val="000000"/>
              </a:solidFill>
              <a:prstDash val="solid"/>
            </a:ln>
          </c:spPr>
          <c:dLbls>
            <c:spPr>
              <a:noFill/>
              <a:ln w="25400">
                <a:noFill/>
              </a:ln>
            </c:spPr>
            <c:txPr>
              <a:bodyPr/>
              <a:lstStyle/>
              <a:p>
                <a:pPr>
                  <a:defRPr sz="1000" b="1" i="0" u="none" strike="noStrike" baseline="0">
                    <a:solidFill>
                      <a:srgbClr val="000000"/>
                    </a:solidFill>
                    <a:latin typeface="Arial"/>
                    <a:ea typeface="Arial"/>
                    <a:cs typeface="Arial"/>
                  </a:defRPr>
                </a:pPr>
                <a:endParaRPr lang="en-US"/>
              </a:p>
            </c:txPr>
            <c:showVal val="1"/>
          </c:dLbls>
          <c:val>
            <c:numRef>
              <c:f>QRTLY!$B$77:$K$77</c:f>
              <c:numCache>
                <c:formatCode>General</c:formatCode>
                <c:ptCount val="10"/>
                <c:pt idx="0">
                  <c:v>208</c:v>
                </c:pt>
                <c:pt idx="1">
                  <c:v>87</c:v>
                </c:pt>
                <c:pt idx="2">
                  <c:v>10</c:v>
                </c:pt>
                <c:pt idx="3">
                  <c:v>5</c:v>
                </c:pt>
                <c:pt idx="4">
                  <c:v>20</c:v>
                </c:pt>
                <c:pt idx="5">
                  <c:v>51</c:v>
                </c:pt>
                <c:pt idx="6">
                  <c:v>104</c:v>
                </c:pt>
                <c:pt idx="7">
                  <c:v>24</c:v>
                </c:pt>
                <c:pt idx="8">
                  <c:v>42</c:v>
                </c:pt>
                <c:pt idx="9">
                  <c:v>8</c:v>
                </c:pt>
              </c:numCache>
            </c:numRef>
          </c:val>
        </c:ser>
        <c:ser>
          <c:idx val="2"/>
          <c:order val="2"/>
          <c:tx>
            <c:strRef>
              <c:f>QRTLY!$O$116</c:f>
              <c:strCache>
                <c:ptCount val="1"/>
                <c:pt idx="0">
                  <c:v>3rd Qtr Audits  1543</c:v>
                </c:pt>
              </c:strCache>
            </c:strRef>
          </c:tx>
          <c:spPr>
            <a:solidFill>
              <a:srgbClr val="FFFFCC"/>
            </a:solidFill>
            <a:ln w="12700">
              <a:solidFill>
                <a:srgbClr val="000000"/>
              </a:solidFill>
              <a:prstDash val="solid"/>
            </a:ln>
          </c:spPr>
          <c:dLbls>
            <c:spPr>
              <a:noFill/>
              <a:ln w="25400">
                <a:noFill/>
              </a:ln>
            </c:spPr>
            <c:txPr>
              <a:bodyPr/>
              <a:lstStyle/>
              <a:p>
                <a:pPr>
                  <a:defRPr sz="1000" b="1" i="0" u="none" strike="noStrike" baseline="0">
                    <a:solidFill>
                      <a:srgbClr val="000000"/>
                    </a:solidFill>
                    <a:latin typeface="Arial"/>
                    <a:ea typeface="Arial"/>
                    <a:cs typeface="Arial"/>
                  </a:defRPr>
                </a:pPr>
                <a:endParaRPr lang="en-US"/>
              </a:p>
            </c:txPr>
            <c:showVal val="1"/>
          </c:dLbls>
          <c:val>
            <c:numRef>
              <c:f>QRTLY!$B$116:$K$116</c:f>
              <c:numCache>
                <c:formatCode>General</c:formatCode>
                <c:ptCount val="10"/>
                <c:pt idx="0">
                  <c:v>71</c:v>
                </c:pt>
                <c:pt idx="1">
                  <c:v>49</c:v>
                </c:pt>
                <c:pt idx="2">
                  <c:v>11</c:v>
                </c:pt>
                <c:pt idx="3">
                  <c:v>11</c:v>
                </c:pt>
                <c:pt idx="4">
                  <c:v>14</c:v>
                </c:pt>
                <c:pt idx="5">
                  <c:v>56</c:v>
                </c:pt>
                <c:pt idx="6">
                  <c:v>78</c:v>
                </c:pt>
                <c:pt idx="7">
                  <c:v>15</c:v>
                </c:pt>
                <c:pt idx="8">
                  <c:v>32</c:v>
                </c:pt>
                <c:pt idx="9">
                  <c:v>5</c:v>
                </c:pt>
              </c:numCache>
            </c:numRef>
          </c:val>
        </c:ser>
        <c:ser>
          <c:idx val="3"/>
          <c:order val="3"/>
          <c:tx>
            <c:strRef>
              <c:f>QRTLY!$O$155</c:f>
              <c:strCache>
                <c:ptCount val="1"/>
                <c:pt idx="0">
                  <c:v>4th Qtr Audits  1311</c:v>
                </c:pt>
              </c:strCache>
            </c:strRef>
          </c:tx>
          <c:spPr>
            <a:solidFill>
              <a:srgbClr val="CCFFFF"/>
            </a:solidFill>
            <a:ln w="12700">
              <a:solidFill>
                <a:srgbClr val="000000"/>
              </a:solidFill>
              <a:prstDash val="solid"/>
            </a:ln>
          </c:spPr>
          <c:dLbls>
            <c:spPr>
              <a:noFill/>
              <a:ln w="25400">
                <a:noFill/>
              </a:ln>
            </c:spPr>
            <c:txPr>
              <a:bodyPr/>
              <a:lstStyle/>
              <a:p>
                <a:pPr>
                  <a:defRPr sz="1000" b="1" i="0" u="none" strike="noStrike" baseline="0">
                    <a:solidFill>
                      <a:srgbClr val="000000"/>
                    </a:solidFill>
                    <a:latin typeface="Arial"/>
                    <a:ea typeface="Arial"/>
                    <a:cs typeface="Arial"/>
                  </a:defRPr>
                </a:pPr>
                <a:endParaRPr lang="en-US"/>
              </a:p>
            </c:txPr>
            <c:showVal val="1"/>
          </c:dLbls>
          <c:val>
            <c:numRef>
              <c:f>QRTLY!$B$155:$K$155</c:f>
              <c:numCache>
                <c:formatCode>General</c:formatCode>
                <c:ptCount val="10"/>
                <c:pt idx="0">
                  <c:v>77</c:v>
                </c:pt>
                <c:pt idx="1">
                  <c:v>38</c:v>
                </c:pt>
                <c:pt idx="2">
                  <c:v>7</c:v>
                </c:pt>
                <c:pt idx="3">
                  <c:v>3</c:v>
                </c:pt>
                <c:pt idx="4">
                  <c:v>3</c:v>
                </c:pt>
                <c:pt idx="5">
                  <c:v>26</c:v>
                </c:pt>
                <c:pt idx="6">
                  <c:v>63</c:v>
                </c:pt>
                <c:pt idx="7">
                  <c:v>5</c:v>
                </c:pt>
                <c:pt idx="8">
                  <c:v>19</c:v>
                </c:pt>
                <c:pt idx="9">
                  <c:v>2</c:v>
                </c:pt>
              </c:numCache>
            </c:numRef>
          </c:val>
        </c:ser>
        <c:dLbls>
          <c:showVal val="1"/>
        </c:dLbls>
        <c:axId val="32613504"/>
        <c:axId val="32615040"/>
      </c:barChart>
      <c:catAx>
        <c:axId val="32613504"/>
        <c:scaling>
          <c:orientation val="minMax"/>
        </c:scaling>
        <c:axPos val="b"/>
        <c:numFmt formatCode="General" sourceLinked="1"/>
        <c:tickLblPos val="nextTo"/>
        <c:spPr>
          <a:ln w="3175">
            <a:solidFill>
              <a:srgbClr val="000000"/>
            </a:solidFill>
            <a:prstDash val="solid"/>
          </a:ln>
        </c:spPr>
        <c:txPr>
          <a:bodyPr rot="2820000" vert="horz"/>
          <a:lstStyle/>
          <a:p>
            <a:pPr>
              <a:defRPr sz="800" b="1" i="0" u="none" strike="noStrike" baseline="0">
                <a:solidFill>
                  <a:srgbClr val="000000"/>
                </a:solidFill>
                <a:latin typeface="Arial"/>
                <a:ea typeface="Arial"/>
                <a:cs typeface="Arial"/>
              </a:defRPr>
            </a:pPr>
            <a:endParaRPr lang="en-US"/>
          </a:p>
        </c:txPr>
        <c:crossAx val="32615040"/>
        <c:crosses val="autoZero"/>
        <c:lblAlgn val="ctr"/>
        <c:lblOffset val="100"/>
        <c:tickLblSkip val="1"/>
        <c:tickMarkSkip val="1"/>
      </c:catAx>
      <c:valAx>
        <c:axId val="32615040"/>
        <c:scaling>
          <c:orientation val="minMax"/>
          <c:max val="225"/>
          <c:min val="0"/>
        </c:scaling>
        <c:axPos val="l"/>
        <c:majorGridlines>
          <c:spPr>
            <a:ln w="3175">
              <a:solidFill>
                <a:srgbClr val="000000"/>
              </a:solidFill>
              <a:prstDash val="solid"/>
            </a:ln>
          </c:spPr>
        </c:majorGridlines>
        <c:numFmt formatCode="General" sourceLinked="1"/>
        <c:tickLblPos val="nextTo"/>
        <c:spPr>
          <a:ln w="3175">
            <a:solidFill>
              <a:srgbClr val="000000"/>
            </a:solidFill>
            <a:prstDash val="solid"/>
          </a:ln>
        </c:spPr>
        <c:txPr>
          <a:bodyPr rot="0" vert="horz"/>
          <a:lstStyle/>
          <a:p>
            <a:pPr>
              <a:defRPr sz="1175" b="1" i="0" u="none" strike="noStrike" baseline="0">
                <a:solidFill>
                  <a:srgbClr val="000000"/>
                </a:solidFill>
                <a:latin typeface="Arial"/>
                <a:ea typeface="Arial"/>
                <a:cs typeface="Arial"/>
              </a:defRPr>
            </a:pPr>
            <a:endParaRPr lang="en-US"/>
          </a:p>
        </c:txPr>
        <c:crossAx val="32613504"/>
        <c:crosses val="autoZero"/>
        <c:crossBetween val="between"/>
      </c:valAx>
      <c:spPr>
        <a:solidFill>
          <a:srgbClr val="FFCC99"/>
        </a:solidFill>
        <a:ln w="12700">
          <a:solidFill>
            <a:srgbClr val="808080"/>
          </a:solidFill>
          <a:prstDash val="solid"/>
        </a:ln>
      </c:spPr>
    </c:plotArea>
    <c:legend>
      <c:legendPos val="r"/>
      <c:layout>
        <c:manualLayout>
          <c:xMode val="edge"/>
          <c:yMode val="edge"/>
          <c:x val="0.8455645344441477"/>
          <c:y val="8.0000000000000227E-3"/>
          <c:w val="0.15005487950369845"/>
          <c:h val="0.13600016797900261"/>
        </c:manualLayout>
      </c:layout>
      <c:spPr>
        <a:noFill/>
        <a:ln w="3175">
          <a:solidFill>
            <a:srgbClr val="000000"/>
          </a:solidFill>
          <a:prstDash val="solid"/>
        </a:ln>
      </c:spPr>
      <c:txPr>
        <a:bodyPr/>
        <a:lstStyle/>
        <a:p>
          <a:pPr>
            <a:defRPr sz="920" b="0" i="0" u="none" strike="noStrike" baseline="0">
              <a:solidFill>
                <a:srgbClr val="000000"/>
              </a:solidFill>
              <a:latin typeface="Arial"/>
              <a:ea typeface="Arial"/>
              <a:cs typeface="Arial"/>
            </a:defRPr>
          </a:pPr>
          <a:endParaRPr lang="en-US"/>
        </a:p>
      </c:txPr>
    </c:legend>
    <c:plotVisOnly val="1"/>
    <c:dispBlanksAs val="gap"/>
  </c:chart>
  <c:spPr>
    <a:solidFill>
      <a:srgbClr val="FFCC99"/>
    </a:solid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drawing1.xml><?xml version="1.0" encoding="utf-8"?>
<c:userShapes xmlns:c="http://schemas.openxmlformats.org/drawingml/2006/chart">
  <cdr:relSizeAnchor xmlns:cdr="http://schemas.openxmlformats.org/drawingml/2006/chartDrawing">
    <cdr:from>
      <cdr:x>0.27689</cdr:x>
      <cdr:y>0.48446</cdr:y>
    </cdr:from>
    <cdr:to>
      <cdr:x>0.73991</cdr:x>
      <cdr:y>0.60123</cdr:y>
    </cdr:to>
    <cdr:sp macro="" textlink="">
      <cdr:nvSpPr>
        <cdr:cNvPr id="3073" name="Text Box 1"/>
        <cdr:cNvSpPr txBox="1">
          <a:spLocks xmlns:a="http://schemas.openxmlformats.org/drawingml/2006/main" noChangeArrowheads="1"/>
        </cdr:cNvSpPr>
      </cdr:nvSpPr>
      <cdr:spPr bwMode="auto">
        <a:xfrm xmlns:a="http://schemas.openxmlformats.org/drawingml/2006/main">
          <a:off x="2258135" y="1595184"/>
          <a:ext cx="3770781" cy="383702"/>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sp>
  </cdr:relSizeAnchor>
</c:userShapes>
</file>

<file path=ppt/drawings/drawing2.xml><?xml version="1.0" encoding="utf-8"?>
<c:userShapes xmlns:c="http://schemas.openxmlformats.org/drawingml/2006/chart">
  <cdr:relSizeAnchor xmlns:cdr="http://schemas.openxmlformats.org/drawingml/2006/chartDrawing">
    <cdr:from>
      <cdr:x>0.21961</cdr:x>
      <cdr:y>0.20833</cdr:y>
    </cdr:from>
    <cdr:to>
      <cdr:x>0.6402</cdr:x>
      <cdr:y>0.33333</cdr:y>
    </cdr:to>
    <cdr:sp macro="" textlink="">
      <cdr:nvSpPr>
        <cdr:cNvPr id="2" name="TextBox 1"/>
        <cdr:cNvSpPr txBox="1"/>
      </cdr:nvSpPr>
      <cdr:spPr>
        <a:xfrm xmlns:a="http://schemas.openxmlformats.org/drawingml/2006/main" rot="20411044">
          <a:off x="1909763" y="1142999"/>
          <a:ext cx="3657600" cy="6858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algn="ctr"/>
          <a:r>
            <a:rPr lang="en-US" sz="2800" b="1" i="1" dirty="0" smtClean="0"/>
            <a:t>EXAMPLE</a:t>
          </a:r>
          <a:endParaRPr lang="en-US" sz="2800" b="1" i="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82F2D22-1E7B-4354-829C-F728DC1B5979}" type="datetimeFigureOut">
              <a:rPr lang="en-US" smtClean="0"/>
              <a:pPr/>
              <a:t>5/22/2009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957ACAE-6B3C-4EB6-95E1-86D36C8BCA5D}"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dirty="0"/>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6E1488C9-C085-4345-9486-6F4B4A99EE6D}" type="datetimeFigureOut">
              <a:rPr lang="en-US"/>
              <a:pPr>
                <a:defRPr/>
              </a:pPr>
              <a:t>5/22/2009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dirty="0"/>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B0C4E6E9-AD35-4E05-8C10-EAC43242A27F}"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0C4E6E9-AD35-4E05-8C10-EAC43242A27F}" type="slidenum">
              <a:rPr lang="en-US" smtClean="0"/>
              <a:pPr>
                <a:defRPr/>
              </a:pPr>
              <a:t>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2466FBB-6A9C-4D82-864E-810E0FE3A85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DC4083D-8610-4D03-9DA3-19721DDBF85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1D90103-732B-4B1F-8B65-2703FA1A390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15E84A0-306E-426D-9401-21EA602ECFC3}"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6F3FDDA-0F55-4198-A249-B2E2E2D27E0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C7BF690-DD0F-4025-BDD5-4EEBB2FB8594}"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63B68F3E-5999-44A5-AD19-3F6BC8B2DEF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CACEFAFF-B48D-4AFA-8E85-FBD097E7F42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22C53543-7DA5-4256-AA7E-7D736AE03B9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6D93EEB-6A00-4196-9D6D-58C7A80B159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9381E2E-C526-45F6-88DD-0F337A534CD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AE240A5-32F2-4AD6-B28C-F896E54F30D1}" type="slidenum">
              <a:rPr lang="en-US"/>
              <a:pPr>
                <a:defRPr/>
              </a:pPr>
              <a:t>‹#›</a:t>
            </a:fld>
            <a:endParaRPr lang="en-US" dirty="0"/>
          </a:p>
        </p:txBody>
      </p:sp>
      <p:pic>
        <p:nvPicPr>
          <p:cNvPr id="1031" name="Picture 7"/>
          <p:cNvPicPr>
            <a:picLocks noChangeAspect="1" noChangeArrowheads="1"/>
          </p:cNvPicPr>
          <p:nvPr/>
        </p:nvPicPr>
        <p:blipFill>
          <a:blip r:embed="rId13"/>
          <a:srcRect/>
          <a:stretch>
            <a:fillRect/>
          </a:stretch>
        </p:blipFill>
        <p:spPr bwMode="auto">
          <a:xfrm>
            <a:off x="0" y="0"/>
            <a:ext cx="9144000" cy="68611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gonpl.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Content Placeholder 2"/>
          <p:cNvSpPr>
            <a:spLocks noGrp="1"/>
          </p:cNvSpPr>
          <p:nvPr>
            <p:ph idx="1"/>
          </p:nvPr>
        </p:nvSpPr>
        <p:spPr>
          <a:xfrm>
            <a:off x="457200" y="3276600"/>
            <a:ext cx="8229600" cy="3352800"/>
          </a:xfrm>
        </p:spPr>
        <p:txBody>
          <a:bodyPr/>
          <a:lstStyle/>
          <a:p>
            <a:pPr algn="ctr">
              <a:buFontTx/>
              <a:buNone/>
            </a:pPr>
            <a:r>
              <a:rPr lang="en-US" b="1" dirty="0" smtClean="0"/>
              <a:t>AGA</a:t>
            </a:r>
            <a:br>
              <a:rPr lang="en-US" b="1" dirty="0" smtClean="0"/>
            </a:br>
            <a:r>
              <a:rPr lang="en-US" b="1" dirty="0" smtClean="0"/>
              <a:t>UTILITY / CONTRACTOR SAFETY </a:t>
            </a:r>
            <a:br>
              <a:rPr lang="en-US" b="1" dirty="0" smtClean="0"/>
            </a:br>
            <a:r>
              <a:rPr lang="en-US" b="1" dirty="0" smtClean="0"/>
              <a:t>A Contractor’s Perspective</a:t>
            </a:r>
          </a:p>
          <a:p>
            <a:pPr algn="ctr">
              <a:buFontTx/>
              <a:buNone/>
            </a:pPr>
            <a:r>
              <a:rPr lang="en-US" b="1" dirty="0" smtClean="0"/>
              <a:t/>
            </a:r>
            <a:br>
              <a:rPr lang="en-US" b="1" dirty="0" smtClean="0"/>
            </a:br>
            <a:r>
              <a:rPr lang="en-US" b="1" dirty="0" smtClean="0"/>
              <a:t>By:  NPL Construction Co.</a:t>
            </a:r>
            <a:r>
              <a:rPr lang="en-US" dirty="0" smtClean="0"/>
              <a:t> </a:t>
            </a:r>
          </a:p>
          <a:p>
            <a:pPr algn="ctr">
              <a:buFontTx/>
              <a:buNone/>
            </a:pPr>
            <a:r>
              <a:rPr lang="en-US" b="1" dirty="0" smtClean="0"/>
              <a:t>Dan Weaklend</a:t>
            </a:r>
          </a:p>
          <a:p>
            <a:pPr algn="ctr">
              <a:buFontTx/>
              <a:buNone/>
            </a:pPr>
            <a:r>
              <a:rPr lang="en-US" dirty="0" smtClean="0">
                <a:solidFill>
                  <a:schemeClr val="accent2"/>
                </a:solidFill>
              </a:rPr>
              <a:t> </a:t>
            </a:r>
          </a:p>
        </p:txBody>
      </p:sp>
      <p:pic>
        <p:nvPicPr>
          <p:cNvPr id="2052" name="Picture 9" descr="MCj02979590000[1]"/>
          <p:cNvPicPr>
            <a:picLocks noChangeAspect="1" noChangeArrowheads="1"/>
          </p:cNvPicPr>
          <p:nvPr/>
        </p:nvPicPr>
        <p:blipFill>
          <a:blip r:embed="rId2"/>
          <a:srcRect/>
          <a:stretch>
            <a:fillRect/>
          </a:stretch>
        </p:blipFill>
        <p:spPr bwMode="auto">
          <a:xfrm>
            <a:off x="1524000" y="1295400"/>
            <a:ext cx="6096000"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1"/>
          </p:nvPr>
        </p:nvSpPr>
        <p:spPr>
          <a:xfrm>
            <a:off x="457200" y="1371600"/>
            <a:ext cx="8229600" cy="5257800"/>
          </a:xfrm>
        </p:spPr>
        <p:txBody>
          <a:bodyPr/>
          <a:lstStyle/>
          <a:p>
            <a:r>
              <a:rPr lang="en-US" dirty="0" smtClean="0"/>
              <a:t>Storage of flammable liquids</a:t>
            </a:r>
          </a:p>
          <a:p>
            <a:r>
              <a:rPr lang="en-US" dirty="0" smtClean="0"/>
              <a:t>MSDS for warehouse &amp; trucks </a:t>
            </a:r>
          </a:p>
          <a:p>
            <a:r>
              <a:rPr lang="en-US" dirty="0" smtClean="0"/>
              <a:t>Compressed Gas cylinder storage</a:t>
            </a:r>
          </a:p>
          <a:p>
            <a:r>
              <a:rPr lang="en-US" dirty="0" smtClean="0"/>
              <a:t>Forklift training </a:t>
            </a:r>
          </a:p>
          <a:p>
            <a:r>
              <a:rPr lang="en-US" dirty="0" smtClean="0"/>
              <a:t>Warehouse safety</a:t>
            </a:r>
          </a:p>
          <a:p>
            <a:r>
              <a:rPr lang="en-US" dirty="0" smtClean="0"/>
              <a:t>Fire extinguishers serviced and tagged</a:t>
            </a:r>
          </a:p>
          <a:p>
            <a:r>
              <a:rPr lang="en-US" dirty="0" smtClean="0"/>
              <a:t>Open yard storage</a:t>
            </a:r>
          </a:p>
          <a:p>
            <a:r>
              <a:rPr lang="en-US" dirty="0" smtClean="0"/>
              <a:t>Customer material &amp; inventory (e.g</a:t>
            </a:r>
            <a:r>
              <a:rPr lang="en-US" smtClean="0"/>
              <a:t>. UV </a:t>
            </a:r>
            <a:r>
              <a:rPr lang="en-US" dirty="0" smtClean="0"/>
              <a:t>protection)</a:t>
            </a:r>
          </a:p>
          <a:p>
            <a:endParaRPr lang="en-US" dirty="0" smtClean="0"/>
          </a:p>
        </p:txBody>
      </p:sp>
      <p:sp>
        <p:nvSpPr>
          <p:cNvPr id="5" name="Text Box 8"/>
          <p:cNvSpPr txBox="1">
            <a:spLocks noChangeArrowheads="1"/>
          </p:cNvSpPr>
          <p:nvPr/>
        </p:nvSpPr>
        <p:spPr bwMode="auto">
          <a:xfrm>
            <a:off x="2971800" y="381000"/>
            <a:ext cx="4648200" cy="579438"/>
          </a:xfrm>
          <a:prstGeom prst="rect">
            <a:avLst/>
          </a:prstGeom>
          <a:noFill/>
          <a:ln w="9525">
            <a:noFill/>
            <a:miter lim="800000"/>
            <a:headEnd/>
            <a:tailEnd/>
          </a:ln>
        </p:spPr>
        <p:txBody>
          <a:bodyPr>
            <a:spAutoFit/>
          </a:bodyPr>
          <a:lstStyle/>
          <a:p>
            <a:pPr algn="ctr">
              <a:spcBef>
                <a:spcPct val="50000"/>
              </a:spcBef>
            </a:pPr>
            <a:r>
              <a:rPr lang="en-US" sz="3200" b="1" dirty="0" smtClean="0"/>
              <a:t>FACILITIES</a:t>
            </a:r>
            <a:endParaRPr lang="en-US" sz="32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457200" y="1905000"/>
            <a:ext cx="8229600" cy="4800600"/>
          </a:xfrm>
        </p:spPr>
        <p:txBody>
          <a:bodyPr/>
          <a:lstStyle/>
          <a:p>
            <a:r>
              <a:rPr lang="en-US" dirty="0" smtClean="0"/>
              <a:t>Orientation of new employees</a:t>
            </a:r>
          </a:p>
          <a:p>
            <a:r>
              <a:rPr lang="en-US" dirty="0" smtClean="0"/>
              <a:t>Competent person training – who &amp; at what level</a:t>
            </a:r>
          </a:p>
          <a:p>
            <a:r>
              <a:rPr lang="en-US" dirty="0" smtClean="0"/>
              <a:t>Hazwhopper training</a:t>
            </a:r>
          </a:p>
          <a:p>
            <a:r>
              <a:rPr lang="en-US" dirty="0" smtClean="0"/>
              <a:t>Confined space training</a:t>
            </a:r>
          </a:p>
          <a:p>
            <a:r>
              <a:rPr lang="en-US" dirty="0" smtClean="0"/>
              <a:t>Personal Protective Equipment</a:t>
            </a:r>
          </a:p>
          <a:p>
            <a:endParaRPr lang="en-US" dirty="0" smtClean="0"/>
          </a:p>
          <a:p>
            <a:endParaRPr lang="en-US" dirty="0" smtClean="0"/>
          </a:p>
          <a:p>
            <a:endParaRPr lang="en-US" dirty="0" smtClean="0"/>
          </a:p>
          <a:p>
            <a:endParaRPr lang="en-US" dirty="0" smtClean="0"/>
          </a:p>
        </p:txBody>
      </p:sp>
      <p:sp>
        <p:nvSpPr>
          <p:cNvPr id="4" name="Text Box 8"/>
          <p:cNvSpPr txBox="1">
            <a:spLocks noChangeArrowheads="1"/>
          </p:cNvSpPr>
          <p:nvPr/>
        </p:nvSpPr>
        <p:spPr bwMode="auto">
          <a:xfrm>
            <a:off x="2971800" y="381000"/>
            <a:ext cx="4648200" cy="579438"/>
          </a:xfrm>
          <a:prstGeom prst="rect">
            <a:avLst/>
          </a:prstGeom>
          <a:noFill/>
          <a:ln w="9525">
            <a:noFill/>
            <a:miter lim="800000"/>
            <a:headEnd/>
            <a:tailEnd/>
          </a:ln>
        </p:spPr>
        <p:txBody>
          <a:bodyPr>
            <a:spAutoFit/>
          </a:bodyPr>
          <a:lstStyle/>
          <a:p>
            <a:pPr algn="ctr">
              <a:spcBef>
                <a:spcPct val="50000"/>
              </a:spcBef>
            </a:pPr>
            <a:r>
              <a:rPr lang="en-US" sz="3200" b="1" dirty="0" smtClean="0"/>
              <a:t>PERSONNEL</a:t>
            </a:r>
            <a:endParaRPr lang="en-US" sz="32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457200" y="1981200"/>
            <a:ext cx="8229600" cy="4114800"/>
          </a:xfrm>
        </p:spPr>
        <p:txBody>
          <a:bodyPr/>
          <a:lstStyle/>
          <a:p>
            <a:r>
              <a:rPr lang="en-US" dirty="0" smtClean="0"/>
              <a:t>Safety Vests</a:t>
            </a:r>
          </a:p>
          <a:p>
            <a:r>
              <a:rPr lang="en-US" dirty="0" smtClean="0"/>
              <a:t>Safety Glasses / Shields / Gloves</a:t>
            </a:r>
          </a:p>
          <a:p>
            <a:r>
              <a:rPr lang="en-US" dirty="0" smtClean="0"/>
              <a:t>Hard hats</a:t>
            </a:r>
          </a:p>
          <a:p>
            <a:r>
              <a:rPr lang="en-US" dirty="0" smtClean="0"/>
              <a:t>Trench profiles for shoring </a:t>
            </a:r>
          </a:p>
          <a:p>
            <a:pPr lvl="1"/>
            <a:r>
              <a:rPr lang="en-US" dirty="0" smtClean="0"/>
              <a:t>2’ 4’ 5’ To Stay Alive™</a:t>
            </a:r>
          </a:p>
          <a:p>
            <a:r>
              <a:rPr lang="en-US" dirty="0" smtClean="0"/>
              <a:t>Traffic control</a:t>
            </a:r>
          </a:p>
          <a:p>
            <a:r>
              <a:rPr lang="en-US" dirty="0" smtClean="0"/>
              <a:t>Parking of equipment on job sites</a:t>
            </a:r>
          </a:p>
          <a:p>
            <a:endParaRPr lang="en-US" dirty="0" smtClean="0"/>
          </a:p>
        </p:txBody>
      </p:sp>
      <p:sp>
        <p:nvSpPr>
          <p:cNvPr id="4" name="Text Box 8"/>
          <p:cNvSpPr txBox="1">
            <a:spLocks noChangeArrowheads="1"/>
          </p:cNvSpPr>
          <p:nvPr/>
        </p:nvSpPr>
        <p:spPr bwMode="auto">
          <a:xfrm>
            <a:off x="2971800" y="381000"/>
            <a:ext cx="5867400" cy="1077218"/>
          </a:xfrm>
          <a:prstGeom prst="rect">
            <a:avLst/>
          </a:prstGeom>
          <a:noFill/>
          <a:ln w="9525">
            <a:noFill/>
            <a:miter lim="800000"/>
            <a:headEnd/>
            <a:tailEnd/>
          </a:ln>
        </p:spPr>
        <p:txBody>
          <a:bodyPr wrap="square">
            <a:spAutoFit/>
          </a:bodyPr>
          <a:lstStyle/>
          <a:p>
            <a:pPr algn="ctr">
              <a:spcBef>
                <a:spcPct val="50000"/>
              </a:spcBef>
            </a:pPr>
            <a:r>
              <a:rPr lang="en-US" sz="3200" b="1" dirty="0" smtClean="0"/>
              <a:t>CONTRACTOR SAFETY THE UTILITY NORMALLY SEES</a:t>
            </a:r>
            <a:endParaRPr lang="en-US" sz="32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5"/>
          <p:cNvSpPr>
            <a:spLocks noGrp="1"/>
          </p:cNvSpPr>
          <p:nvPr>
            <p:ph idx="1"/>
          </p:nvPr>
        </p:nvSpPr>
        <p:spPr>
          <a:xfrm>
            <a:off x="457200" y="2057400"/>
            <a:ext cx="8229600" cy="4267200"/>
          </a:xfrm>
        </p:spPr>
        <p:txBody>
          <a:bodyPr/>
          <a:lstStyle/>
          <a:p>
            <a:r>
              <a:rPr lang="en-US" dirty="0" smtClean="0"/>
              <a:t>Quality is traditionally handled by the utility operations group. </a:t>
            </a:r>
          </a:p>
          <a:p>
            <a:r>
              <a:rPr lang="en-US" dirty="0" smtClean="0"/>
              <a:t>Poor quality can become the largest driver of costs to a contractor &amp; the biggest risk to the utility</a:t>
            </a:r>
          </a:p>
          <a:p>
            <a:r>
              <a:rPr lang="en-US" dirty="0" smtClean="0"/>
              <a:t>For example:</a:t>
            </a:r>
          </a:p>
        </p:txBody>
      </p:sp>
      <p:sp>
        <p:nvSpPr>
          <p:cNvPr id="4" name="Text Box 8"/>
          <p:cNvSpPr txBox="1">
            <a:spLocks noChangeArrowheads="1"/>
          </p:cNvSpPr>
          <p:nvPr/>
        </p:nvSpPr>
        <p:spPr bwMode="auto">
          <a:xfrm>
            <a:off x="2209800" y="381000"/>
            <a:ext cx="6705600" cy="1077218"/>
          </a:xfrm>
          <a:prstGeom prst="rect">
            <a:avLst/>
          </a:prstGeom>
          <a:noFill/>
          <a:ln w="9525">
            <a:noFill/>
            <a:miter lim="800000"/>
            <a:headEnd/>
            <a:tailEnd/>
          </a:ln>
        </p:spPr>
        <p:txBody>
          <a:bodyPr wrap="square">
            <a:spAutoFit/>
          </a:bodyPr>
          <a:lstStyle/>
          <a:p>
            <a:pPr algn="ctr">
              <a:spcBef>
                <a:spcPct val="50000"/>
              </a:spcBef>
            </a:pPr>
            <a:r>
              <a:rPr lang="en-US" sz="3200" b="1" dirty="0" smtClean="0"/>
              <a:t>QUALITY </a:t>
            </a:r>
            <a:r>
              <a:rPr lang="en-US" sz="3200" b="1" smtClean="0"/>
              <a:t>IS WHAT </a:t>
            </a:r>
            <a:r>
              <a:rPr lang="en-US" sz="3200" b="1" dirty="0" smtClean="0"/>
              <a:t>IS LEFT BEHIND FOR </a:t>
            </a:r>
            <a:r>
              <a:rPr lang="en-US" sz="3200" b="1" smtClean="0"/>
              <a:t>ALL CUSTOMERS</a:t>
            </a:r>
            <a:endParaRPr lang="en-US" sz="32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457200" y="1219200"/>
            <a:ext cx="8229600" cy="5257800"/>
          </a:xfrm>
        </p:spPr>
        <p:txBody>
          <a:bodyPr/>
          <a:lstStyle/>
          <a:p>
            <a:r>
              <a:rPr lang="en-US" dirty="0" smtClean="0"/>
              <a:t>Redoing work</a:t>
            </a:r>
          </a:p>
          <a:p>
            <a:r>
              <a:rPr lang="en-US" dirty="0" smtClean="0"/>
              <a:t>Dig and inspect programs due to a bad fusion or fitting installation</a:t>
            </a:r>
          </a:p>
          <a:p>
            <a:r>
              <a:rPr lang="en-US" dirty="0" smtClean="0"/>
              <a:t>Failure to follow utility construction requirements</a:t>
            </a:r>
          </a:p>
          <a:p>
            <a:r>
              <a:rPr lang="en-US" dirty="0" smtClean="0"/>
              <a:t>Customer outages from not using gauges properly to determine one-way feeds</a:t>
            </a:r>
          </a:p>
          <a:p>
            <a:r>
              <a:rPr lang="en-US" dirty="0" smtClean="0"/>
              <a:t>Failure to do proper paperwork for regulatory records</a:t>
            </a:r>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a:xfrm>
            <a:off x="457200" y="1143000"/>
            <a:ext cx="8229600" cy="5562600"/>
          </a:xfrm>
        </p:spPr>
        <p:txBody>
          <a:bodyPr/>
          <a:lstStyle/>
          <a:p>
            <a:r>
              <a:rPr lang="en-US" dirty="0" smtClean="0"/>
              <a:t>Improper back fill or poor compaction</a:t>
            </a:r>
          </a:p>
          <a:p>
            <a:r>
              <a:rPr lang="en-US" dirty="0" smtClean="0"/>
              <a:t>Poor restoration</a:t>
            </a:r>
          </a:p>
          <a:p>
            <a:r>
              <a:rPr lang="en-US" dirty="0" smtClean="0"/>
              <a:t>Gas leaks due to poor quality</a:t>
            </a:r>
          </a:p>
          <a:p>
            <a:r>
              <a:rPr lang="en-US" dirty="0" smtClean="0"/>
              <a:t>And worst case, a catastrophic incident/accident</a:t>
            </a:r>
          </a:p>
          <a:p>
            <a:pPr>
              <a:buFontTx/>
              <a:buNone/>
            </a:pPr>
            <a:r>
              <a:rPr lang="en-US" dirty="0" smtClean="0"/>
              <a:t>   </a:t>
            </a:r>
          </a:p>
          <a:p>
            <a:pPr>
              <a:buFontTx/>
              <a:buNone/>
            </a:pPr>
            <a:r>
              <a:rPr lang="en-US" dirty="0" smtClean="0">
                <a:solidFill>
                  <a:schemeClr val="accent2"/>
                </a:solidFill>
              </a:rPr>
              <a:t>	</a:t>
            </a:r>
            <a:r>
              <a:rPr lang="en-US" dirty="0" smtClean="0"/>
              <a:t>Utilities should require contractors to have programs/systems to reduce the risk of quality issues.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297363"/>
          </a:xfrm>
        </p:spPr>
        <p:txBody>
          <a:bodyPr/>
          <a:lstStyle/>
          <a:p>
            <a:r>
              <a:rPr lang="en-US" dirty="0" smtClean="0">
                <a:solidFill>
                  <a:schemeClr val="bg1">
                    <a:lumMod val="85000"/>
                  </a:schemeClr>
                </a:solidFill>
              </a:rPr>
              <a:t>Safety &amp; Quality</a:t>
            </a:r>
          </a:p>
          <a:p>
            <a:r>
              <a:rPr lang="en-US" dirty="0" smtClean="0"/>
              <a:t>Historical Model to Select a </a:t>
            </a:r>
          </a:p>
          <a:p>
            <a:pPr>
              <a:buNone/>
            </a:pPr>
            <a:r>
              <a:rPr lang="en-US" dirty="0" smtClean="0"/>
              <a:t>	Qualified Bidder</a:t>
            </a:r>
          </a:p>
          <a:p>
            <a:r>
              <a:rPr lang="en-US" dirty="0" smtClean="0"/>
              <a:t>Best Value Process to Select the Contractor of Choice</a:t>
            </a:r>
          </a:p>
          <a:p>
            <a:r>
              <a:rPr lang="en-US" dirty="0" smtClean="0"/>
              <a:t>Life after Selection</a:t>
            </a:r>
            <a:endParaRPr lang="en-US" dirty="0"/>
          </a:p>
        </p:txBody>
      </p:sp>
      <p:sp>
        <p:nvSpPr>
          <p:cNvPr id="4" name="Text Box 8"/>
          <p:cNvSpPr txBox="1">
            <a:spLocks noChangeArrowheads="1"/>
          </p:cNvSpPr>
          <p:nvPr/>
        </p:nvSpPr>
        <p:spPr bwMode="auto">
          <a:xfrm>
            <a:off x="2971800" y="381000"/>
            <a:ext cx="4648200" cy="579438"/>
          </a:xfrm>
          <a:prstGeom prst="rect">
            <a:avLst/>
          </a:prstGeom>
          <a:noFill/>
          <a:ln w="9525">
            <a:noFill/>
            <a:miter lim="800000"/>
            <a:headEnd/>
            <a:tailEnd/>
          </a:ln>
        </p:spPr>
        <p:txBody>
          <a:bodyPr>
            <a:spAutoFit/>
          </a:bodyPr>
          <a:lstStyle/>
          <a:p>
            <a:pPr algn="ctr">
              <a:spcBef>
                <a:spcPct val="50000"/>
              </a:spcBef>
            </a:pPr>
            <a:r>
              <a:rPr lang="en-US" sz="3200" b="1" dirty="0" smtClean="0"/>
              <a:t>AGENDA</a:t>
            </a:r>
            <a:endParaRPr lang="en-US" sz="32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6"/>
          <p:cNvSpPr>
            <a:spLocks noGrp="1"/>
          </p:cNvSpPr>
          <p:nvPr>
            <p:ph type="title"/>
          </p:nvPr>
        </p:nvSpPr>
        <p:spPr>
          <a:xfrm>
            <a:off x="2438400" y="228600"/>
            <a:ext cx="6553200" cy="1295400"/>
          </a:xfrm>
        </p:spPr>
        <p:txBody>
          <a:bodyPr/>
          <a:lstStyle/>
          <a:p>
            <a:r>
              <a:rPr lang="en-US" sz="3200" b="1" dirty="0" smtClean="0"/>
              <a:t>WHAT MOST UTILITIES REQUEST </a:t>
            </a:r>
            <a:br>
              <a:rPr lang="en-US" sz="3200" b="1" dirty="0" smtClean="0"/>
            </a:br>
            <a:r>
              <a:rPr lang="en-US" sz="3200" b="1" dirty="0" smtClean="0"/>
              <a:t>TO GET ON THEIR BID LIST</a:t>
            </a:r>
          </a:p>
        </p:txBody>
      </p:sp>
      <p:sp>
        <p:nvSpPr>
          <p:cNvPr id="4099" name="Content Placeholder 7"/>
          <p:cNvSpPr>
            <a:spLocks noGrp="1"/>
          </p:cNvSpPr>
          <p:nvPr>
            <p:ph idx="1"/>
          </p:nvPr>
        </p:nvSpPr>
        <p:spPr>
          <a:xfrm>
            <a:off x="457200" y="1752600"/>
            <a:ext cx="8229600" cy="4953000"/>
          </a:xfrm>
        </p:spPr>
        <p:txBody>
          <a:bodyPr/>
          <a:lstStyle/>
          <a:p>
            <a:r>
              <a:rPr lang="en-US" sz="2800" dirty="0" smtClean="0"/>
              <a:t>OSHA total incident rate (TIR)</a:t>
            </a:r>
          </a:p>
          <a:p>
            <a:r>
              <a:rPr lang="en-US" sz="2800" dirty="0" smtClean="0"/>
              <a:t>OSHA total lost time (TLT)</a:t>
            </a:r>
          </a:p>
          <a:p>
            <a:r>
              <a:rPr lang="en-US" sz="2800" dirty="0" smtClean="0"/>
              <a:t>OSHA recordable / total reported cases (TRC)</a:t>
            </a:r>
          </a:p>
          <a:p>
            <a:r>
              <a:rPr lang="en-US" sz="2800" dirty="0" smtClean="0"/>
              <a:t>OSHA days away, restricted or transferred (DART)</a:t>
            </a:r>
          </a:p>
          <a:p>
            <a:r>
              <a:rPr lang="en-US" sz="2800" dirty="0" smtClean="0"/>
              <a:t>Contractors experience modification rate (EMR)</a:t>
            </a:r>
          </a:p>
          <a:p>
            <a:r>
              <a:rPr lang="en-US" sz="2800" dirty="0" smtClean="0"/>
              <a:t>OSHA citations</a:t>
            </a:r>
          </a:p>
          <a:p>
            <a:r>
              <a:rPr lang="en-US" sz="2800" dirty="0" smtClean="0"/>
              <a:t>Contractor safety manuals</a:t>
            </a:r>
          </a:p>
          <a:p>
            <a:r>
              <a:rPr lang="en-US" sz="2800" dirty="0" smtClean="0"/>
              <a:t>Certificates of Insurance</a:t>
            </a:r>
          </a:p>
          <a:p>
            <a:endParaRPr lang="en-US" dirty="0" smtClean="0"/>
          </a:p>
          <a:p>
            <a:endParaRPr lang="en-US" dirty="0" smtClean="0"/>
          </a:p>
          <a:p>
            <a:pPr>
              <a:buFontTx/>
              <a:buNone/>
            </a:pP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noChangeAspect="1"/>
          </p:cNvGrpSpPr>
          <p:nvPr/>
        </p:nvGrpSpPr>
        <p:grpSpPr bwMode="auto">
          <a:xfrm>
            <a:off x="0" y="1371600"/>
            <a:ext cx="9144000" cy="5486400"/>
            <a:chOff x="1800" y="7699"/>
            <a:chExt cx="8640" cy="5040"/>
          </a:xfrm>
        </p:grpSpPr>
        <p:sp>
          <p:nvSpPr>
            <p:cNvPr id="5127" name="AutoShape 15"/>
            <p:cNvSpPr>
              <a:spLocks noChangeAspect="1" noChangeArrowheads="1" noTextEdit="1"/>
            </p:cNvSpPr>
            <p:nvPr/>
          </p:nvSpPr>
          <p:spPr bwMode="auto">
            <a:xfrm>
              <a:off x="1800" y="7699"/>
              <a:ext cx="8640" cy="5040"/>
            </a:xfrm>
            <a:prstGeom prst="rect">
              <a:avLst/>
            </a:prstGeom>
            <a:noFill/>
            <a:ln w="9525">
              <a:noFill/>
              <a:miter lim="800000"/>
              <a:headEnd/>
              <a:tailEnd/>
            </a:ln>
          </p:spPr>
          <p:txBody>
            <a:bodyPr/>
            <a:lstStyle/>
            <a:p>
              <a:endParaRPr lang="en-US" dirty="0">
                <a:solidFill>
                  <a:schemeClr val="tx2"/>
                </a:solidFill>
              </a:endParaRPr>
            </a:p>
          </p:txBody>
        </p:sp>
        <p:sp>
          <p:nvSpPr>
            <p:cNvPr id="5128" name="Line 14"/>
            <p:cNvSpPr>
              <a:spLocks noChangeShapeType="1"/>
            </p:cNvSpPr>
            <p:nvPr/>
          </p:nvSpPr>
          <p:spPr bwMode="auto">
            <a:xfrm>
              <a:off x="5940" y="8687"/>
              <a:ext cx="1" cy="1260"/>
            </a:xfrm>
            <a:prstGeom prst="line">
              <a:avLst/>
            </a:prstGeom>
            <a:noFill/>
            <a:ln w="9525">
              <a:solidFill>
                <a:srgbClr val="000000"/>
              </a:solidFill>
              <a:round/>
              <a:headEnd/>
              <a:tailEnd type="triangle" w="med" len="med"/>
            </a:ln>
          </p:spPr>
          <p:txBody>
            <a:bodyPr/>
            <a:lstStyle/>
            <a:p>
              <a:endParaRPr lang="en-US" dirty="0">
                <a:solidFill>
                  <a:schemeClr val="tx2"/>
                </a:solidFill>
              </a:endParaRPr>
            </a:p>
          </p:txBody>
        </p:sp>
        <p:sp>
          <p:nvSpPr>
            <p:cNvPr id="5129" name="Line 13"/>
            <p:cNvSpPr>
              <a:spLocks noChangeShapeType="1"/>
            </p:cNvSpPr>
            <p:nvPr/>
          </p:nvSpPr>
          <p:spPr bwMode="auto">
            <a:xfrm flipH="1" flipV="1">
              <a:off x="6955" y="10779"/>
              <a:ext cx="461" cy="770"/>
            </a:xfrm>
            <a:prstGeom prst="line">
              <a:avLst/>
            </a:prstGeom>
            <a:noFill/>
            <a:ln w="9525">
              <a:solidFill>
                <a:srgbClr val="000000"/>
              </a:solidFill>
              <a:round/>
              <a:headEnd/>
              <a:tailEnd type="triangle" w="med" len="med"/>
            </a:ln>
          </p:spPr>
          <p:txBody>
            <a:bodyPr/>
            <a:lstStyle/>
            <a:p>
              <a:endParaRPr lang="en-US" dirty="0">
                <a:solidFill>
                  <a:schemeClr val="tx2"/>
                </a:solidFill>
              </a:endParaRPr>
            </a:p>
          </p:txBody>
        </p:sp>
        <p:sp>
          <p:nvSpPr>
            <p:cNvPr id="5132" name="Text Box 10"/>
            <p:cNvSpPr txBox="1">
              <a:spLocks noChangeArrowheads="1"/>
            </p:cNvSpPr>
            <p:nvPr/>
          </p:nvSpPr>
          <p:spPr bwMode="auto">
            <a:xfrm>
              <a:off x="5220" y="8148"/>
              <a:ext cx="1440" cy="531"/>
            </a:xfrm>
            <a:prstGeom prst="rect">
              <a:avLst/>
            </a:prstGeom>
            <a:ln>
              <a:headEnd/>
              <a:tailEnd/>
            </a:ln>
          </p:spPr>
          <p:style>
            <a:lnRef idx="1">
              <a:schemeClr val="dk1"/>
            </a:lnRef>
            <a:fillRef idx="2">
              <a:schemeClr val="dk1"/>
            </a:fillRef>
            <a:effectRef idx="1">
              <a:schemeClr val="dk1"/>
            </a:effectRef>
            <a:fontRef idx="minor">
              <a:schemeClr val="dk1"/>
            </a:fontRef>
          </p:style>
          <p:txBody>
            <a:bodyPr/>
            <a:lstStyle/>
            <a:p>
              <a:pPr algn="ctr" eaLnBrk="0" hangingPunct="0"/>
              <a:endParaRPr lang="en-US" sz="1200" b="1" dirty="0" smtClean="0">
                <a:solidFill>
                  <a:schemeClr val="tx2"/>
                </a:solidFill>
                <a:cs typeface="Times New Roman" pitchFamily="18" charset="0"/>
              </a:endParaRPr>
            </a:p>
            <a:p>
              <a:pPr algn="ctr" eaLnBrk="0" hangingPunct="0"/>
              <a:r>
                <a:rPr lang="en-US" sz="1200" b="1" dirty="0" smtClean="0">
                  <a:solidFill>
                    <a:schemeClr val="tx2"/>
                  </a:solidFill>
                  <a:cs typeface="Times New Roman" pitchFamily="18" charset="0"/>
                </a:rPr>
                <a:t>TIR</a:t>
              </a:r>
              <a:endParaRPr lang="en-US" dirty="0">
                <a:solidFill>
                  <a:schemeClr val="tx2"/>
                </a:solidFill>
              </a:endParaRPr>
            </a:p>
          </p:txBody>
        </p:sp>
        <p:sp>
          <p:nvSpPr>
            <p:cNvPr id="5133" name="Text Box 9"/>
            <p:cNvSpPr txBox="1">
              <a:spLocks noChangeArrowheads="1"/>
            </p:cNvSpPr>
            <p:nvPr/>
          </p:nvSpPr>
          <p:spPr bwMode="auto">
            <a:xfrm>
              <a:off x="5220" y="9947"/>
              <a:ext cx="1740" cy="832"/>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a:lstStyle/>
            <a:p>
              <a:pPr algn="ctr" eaLnBrk="0" hangingPunct="0"/>
              <a:endParaRPr lang="en-US" sz="1200" b="1" dirty="0" smtClean="0">
                <a:solidFill>
                  <a:schemeClr val="tx2"/>
                </a:solidFill>
                <a:cs typeface="Times New Roman" pitchFamily="18" charset="0"/>
              </a:endParaRPr>
            </a:p>
            <a:p>
              <a:pPr algn="ctr" eaLnBrk="0" hangingPunct="0"/>
              <a:r>
                <a:rPr lang="en-US" sz="1200" b="1" dirty="0" smtClean="0">
                  <a:solidFill>
                    <a:srgbClr val="FF0000"/>
                  </a:solidFill>
                  <a:cs typeface="Times New Roman" pitchFamily="18" charset="0"/>
                </a:rPr>
                <a:t>Utility ‘s</a:t>
              </a:r>
            </a:p>
            <a:p>
              <a:pPr algn="ctr" eaLnBrk="0" hangingPunct="0"/>
              <a:r>
                <a:rPr lang="en-US" sz="1200" b="1" dirty="0" smtClean="0">
                  <a:solidFill>
                    <a:srgbClr val="FF0000"/>
                  </a:solidFill>
                  <a:cs typeface="Times New Roman" pitchFamily="18" charset="0"/>
                </a:rPr>
                <a:t>Central</a:t>
              </a:r>
              <a:endParaRPr lang="en-US" sz="900" dirty="0">
                <a:solidFill>
                  <a:srgbClr val="FF0000"/>
                </a:solidFill>
              </a:endParaRPr>
            </a:p>
            <a:p>
              <a:pPr algn="ctr" eaLnBrk="0" hangingPunct="0"/>
              <a:r>
                <a:rPr lang="en-US" sz="1200" b="1" dirty="0" smtClean="0">
                  <a:solidFill>
                    <a:srgbClr val="FF0000"/>
                  </a:solidFill>
                  <a:cs typeface="Times New Roman" pitchFamily="18" charset="0"/>
                </a:rPr>
                <a:t>Repository/Third Party</a:t>
              </a:r>
              <a:endParaRPr lang="en-US" sz="900" dirty="0">
                <a:solidFill>
                  <a:srgbClr val="FF0000"/>
                </a:solidFill>
              </a:endParaRPr>
            </a:p>
            <a:p>
              <a:pPr eaLnBrk="0" hangingPunct="0"/>
              <a:endParaRPr lang="en-US" dirty="0">
                <a:solidFill>
                  <a:schemeClr val="tx2"/>
                </a:solidFill>
              </a:endParaRPr>
            </a:p>
          </p:txBody>
        </p:sp>
        <p:sp>
          <p:nvSpPr>
            <p:cNvPr id="5134" name="Text Box 8"/>
            <p:cNvSpPr txBox="1">
              <a:spLocks noChangeArrowheads="1"/>
            </p:cNvSpPr>
            <p:nvPr/>
          </p:nvSpPr>
          <p:spPr bwMode="auto">
            <a:xfrm>
              <a:off x="2160" y="10127"/>
              <a:ext cx="1800" cy="512"/>
            </a:xfrm>
            <a:prstGeom prst="rect">
              <a:avLst/>
            </a:prstGeom>
            <a:ln>
              <a:headEnd/>
              <a:tailEnd/>
            </a:ln>
          </p:spPr>
          <p:style>
            <a:lnRef idx="1">
              <a:schemeClr val="dk1"/>
            </a:lnRef>
            <a:fillRef idx="2">
              <a:schemeClr val="dk1"/>
            </a:fillRef>
            <a:effectRef idx="1">
              <a:schemeClr val="dk1"/>
            </a:effectRef>
            <a:fontRef idx="minor">
              <a:schemeClr val="dk1"/>
            </a:fontRef>
          </p:style>
          <p:txBody>
            <a:bodyPr/>
            <a:lstStyle/>
            <a:p>
              <a:pPr algn="ctr" eaLnBrk="0" hangingPunct="0"/>
              <a:endParaRPr lang="en-US" sz="1200" b="1" dirty="0" smtClean="0">
                <a:solidFill>
                  <a:schemeClr val="tx2"/>
                </a:solidFill>
                <a:cs typeface="Times New Roman" pitchFamily="18" charset="0"/>
              </a:endParaRPr>
            </a:p>
            <a:p>
              <a:pPr algn="ctr" eaLnBrk="0" hangingPunct="0"/>
              <a:r>
                <a:rPr lang="en-US" sz="1200" b="1" dirty="0" smtClean="0">
                  <a:solidFill>
                    <a:schemeClr val="tx2"/>
                  </a:solidFill>
                  <a:cs typeface="Times New Roman" pitchFamily="18" charset="0"/>
                </a:rPr>
                <a:t>DART</a:t>
              </a:r>
              <a:endParaRPr lang="en-US" dirty="0">
                <a:solidFill>
                  <a:schemeClr val="tx2"/>
                </a:solidFill>
              </a:endParaRPr>
            </a:p>
          </p:txBody>
        </p:sp>
        <p:sp>
          <p:nvSpPr>
            <p:cNvPr id="5135" name="Text Box 7"/>
            <p:cNvSpPr txBox="1">
              <a:spLocks noChangeArrowheads="1"/>
            </p:cNvSpPr>
            <p:nvPr/>
          </p:nvSpPr>
          <p:spPr bwMode="auto">
            <a:xfrm>
              <a:off x="7992" y="10127"/>
              <a:ext cx="1548" cy="512"/>
            </a:xfrm>
            <a:prstGeom prst="rect">
              <a:avLst/>
            </a:prstGeom>
            <a:ln>
              <a:headEnd/>
              <a:tailEnd/>
            </a:ln>
          </p:spPr>
          <p:style>
            <a:lnRef idx="1">
              <a:schemeClr val="dk1"/>
            </a:lnRef>
            <a:fillRef idx="2">
              <a:schemeClr val="dk1"/>
            </a:fillRef>
            <a:effectRef idx="1">
              <a:schemeClr val="dk1"/>
            </a:effectRef>
            <a:fontRef idx="minor">
              <a:schemeClr val="dk1"/>
            </a:fontRef>
          </p:style>
          <p:txBody>
            <a:bodyPr/>
            <a:lstStyle/>
            <a:p>
              <a:pPr algn="ctr" eaLnBrk="0" hangingPunct="0"/>
              <a:endParaRPr lang="en-US" sz="1200" b="1" dirty="0" smtClean="0">
                <a:solidFill>
                  <a:schemeClr val="tx2"/>
                </a:solidFill>
                <a:cs typeface="Times New Roman" pitchFamily="18" charset="0"/>
              </a:endParaRPr>
            </a:p>
            <a:p>
              <a:pPr algn="ctr" eaLnBrk="0" hangingPunct="0"/>
              <a:r>
                <a:rPr lang="en-US" sz="1200" b="1" dirty="0" smtClean="0">
                  <a:solidFill>
                    <a:schemeClr val="tx2"/>
                  </a:solidFill>
                  <a:cs typeface="Times New Roman" pitchFamily="18" charset="0"/>
                </a:rPr>
                <a:t>TLT</a:t>
              </a:r>
              <a:endParaRPr lang="en-US" dirty="0">
                <a:solidFill>
                  <a:schemeClr val="tx2"/>
                </a:solidFill>
              </a:endParaRPr>
            </a:p>
          </p:txBody>
        </p:sp>
        <p:sp>
          <p:nvSpPr>
            <p:cNvPr id="5136" name="Text Box 6"/>
            <p:cNvSpPr txBox="1">
              <a:spLocks noChangeArrowheads="1"/>
            </p:cNvSpPr>
            <p:nvPr/>
          </p:nvSpPr>
          <p:spPr bwMode="auto">
            <a:xfrm>
              <a:off x="7416" y="11549"/>
              <a:ext cx="1692" cy="502"/>
            </a:xfrm>
            <a:prstGeom prst="rect">
              <a:avLst/>
            </a:prstGeom>
            <a:ln>
              <a:headEnd/>
              <a:tailEnd/>
            </a:ln>
          </p:spPr>
          <p:style>
            <a:lnRef idx="1">
              <a:schemeClr val="dk1"/>
            </a:lnRef>
            <a:fillRef idx="2">
              <a:schemeClr val="dk1"/>
            </a:fillRef>
            <a:effectRef idx="1">
              <a:schemeClr val="dk1"/>
            </a:effectRef>
            <a:fontRef idx="minor">
              <a:schemeClr val="dk1"/>
            </a:fontRef>
          </p:style>
          <p:txBody>
            <a:bodyPr/>
            <a:lstStyle/>
            <a:p>
              <a:pPr algn="ctr" eaLnBrk="0" hangingPunct="0"/>
              <a:endParaRPr lang="en-US" sz="1200" b="1" dirty="0" smtClean="0">
                <a:solidFill>
                  <a:schemeClr val="tx2"/>
                </a:solidFill>
                <a:cs typeface="Times New Roman" pitchFamily="18" charset="0"/>
              </a:endParaRPr>
            </a:p>
            <a:p>
              <a:pPr algn="ctr" eaLnBrk="0" hangingPunct="0"/>
              <a:r>
                <a:rPr lang="en-US" sz="1200" b="1" dirty="0" smtClean="0">
                  <a:solidFill>
                    <a:schemeClr val="tx2"/>
                  </a:solidFill>
                  <a:cs typeface="Times New Roman" pitchFamily="18" charset="0"/>
                </a:rPr>
                <a:t>TRC</a:t>
              </a:r>
              <a:endParaRPr lang="en-US" dirty="0">
                <a:solidFill>
                  <a:schemeClr val="tx2"/>
                </a:solidFill>
              </a:endParaRPr>
            </a:p>
          </p:txBody>
        </p:sp>
        <p:sp>
          <p:nvSpPr>
            <p:cNvPr id="5137" name="Text Box 5"/>
            <p:cNvSpPr txBox="1">
              <a:spLocks noChangeArrowheads="1"/>
            </p:cNvSpPr>
            <p:nvPr/>
          </p:nvSpPr>
          <p:spPr bwMode="auto">
            <a:xfrm>
              <a:off x="2160" y="8867"/>
              <a:ext cx="1800" cy="541"/>
            </a:xfrm>
            <a:prstGeom prst="rect">
              <a:avLst/>
            </a:prstGeom>
            <a:ln>
              <a:headEnd/>
              <a:tailEnd/>
            </a:ln>
          </p:spPr>
          <p:style>
            <a:lnRef idx="1">
              <a:schemeClr val="dk1"/>
            </a:lnRef>
            <a:fillRef idx="2">
              <a:schemeClr val="dk1"/>
            </a:fillRef>
            <a:effectRef idx="1">
              <a:schemeClr val="dk1"/>
            </a:effectRef>
            <a:fontRef idx="minor">
              <a:schemeClr val="dk1"/>
            </a:fontRef>
          </p:style>
          <p:txBody>
            <a:bodyPr/>
            <a:lstStyle/>
            <a:p>
              <a:pPr algn="ctr" eaLnBrk="0" hangingPunct="0"/>
              <a:endParaRPr lang="en-US" sz="1200" b="1" dirty="0" smtClean="0">
                <a:solidFill>
                  <a:schemeClr val="tx2"/>
                </a:solidFill>
                <a:cs typeface="Times New Roman" pitchFamily="18" charset="0"/>
              </a:endParaRPr>
            </a:p>
            <a:p>
              <a:pPr algn="ctr" eaLnBrk="0" hangingPunct="0"/>
              <a:r>
                <a:rPr lang="en-US" sz="1200" b="1" dirty="0" smtClean="0">
                  <a:solidFill>
                    <a:schemeClr val="tx2"/>
                  </a:solidFill>
                  <a:cs typeface="Times New Roman" pitchFamily="18" charset="0"/>
                </a:rPr>
                <a:t>EMR</a:t>
              </a:r>
              <a:endParaRPr lang="en-US" dirty="0">
                <a:solidFill>
                  <a:schemeClr val="tx2"/>
                </a:solidFill>
              </a:endParaRPr>
            </a:p>
          </p:txBody>
        </p:sp>
        <p:sp>
          <p:nvSpPr>
            <p:cNvPr id="5138" name="Line 4"/>
            <p:cNvSpPr>
              <a:spLocks noChangeShapeType="1"/>
            </p:cNvSpPr>
            <p:nvPr/>
          </p:nvSpPr>
          <p:spPr bwMode="auto">
            <a:xfrm>
              <a:off x="3960" y="9047"/>
              <a:ext cx="1440" cy="900"/>
            </a:xfrm>
            <a:prstGeom prst="line">
              <a:avLst/>
            </a:prstGeom>
            <a:noFill/>
            <a:ln w="9525">
              <a:solidFill>
                <a:srgbClr val="000000"/>
              </a:solidFill>
              <a:round/>
              <a:headEnd/>
              <a:tailEnd type="triangle" w="med" len="med"/>
            </a:ln>
          </p:spPr>
          <p:txBody>
            <a:bodyPr/>
            <a:lstStyle/>
            <a:p>
              <a:endParaRPr lang="en-US" dirty="0">
                <a:solidFill>
                  <a:schemeClr val="tx2"/>
                </a:solidFill>
              </a:endParaRPr>
            </a:p>
          </p:txBody>
        </p:sp>
        <p:sp>
          <p:nvSpPr>
            <p:cNvPr id="5139" name="Text Box 3"/>
            <p:cNvSpPr txBox="1">
              <a:spLocks noChangeArrowheads="1"/>
            </p:cNvSpPr>
            <p:nvPr/>
          </p:nvSpPr>
          <p:spPr bwMode="auto">
            <a:xfrm>
              <a:off x="2952" y="11479"/>
              <a:ext cx="1800" cy="522"/>
            </a:xfrm>
            <a:prstGeom prst="rect">
              <a:avLst/>
            </a:prstGeom>
            <a:ln>
              <a:headEnd/>
              <a:tailEnd/>
            </a:ln>
          </p:spPr>
          <p:style>
            <a:lnRef idx="1">
              <a:schemeClr val="dk1"/>
            </a:lnRef>
            <a:fillRef idx="2">
              <a:schemeClr val="dk1"/>
            </a:fillRef>
            <a:effectRef idx="1">
              <a:schemeClr val="dk1"/>
            </a:effectRef>
            <a:fontRef idx="minor">
              <a:schemeClr val="dk1"/>
            </a:fontRef>
          </p:style>
          <p:txBody>
            <a:bodyPr/>
            <a:lstStyle/>
            <a:p>
              <a:pPr algn="ctr" eaLnBrk="0" hangingPunct="0"/>
              <a:endParaRPr lang="en-US" sz="1200" b="1" dirty="0" smtClean="0">
                <a:solidFill>
                  <a:schemeClr val="tx2"/>
                </a:solidFill>
                <a:cs typeface="Times New Roman" pitchFamily="18" charset="0"/>
              </a:endParaRPr>
            </a:p>
            <a:p>
              <a:pPr algn="ctr" eaLnBrk="0" hangingPunct="0"/>
              <a:r>
                <a:rPr lang="en-US" sz="1200" b="1" dirty="0" smtClean="0">
                  <a:solidFill>
                    <a:schemeClr val="tx2"/>
                  </a:solidFill>
                  <a:cs typeface="Times New Roman" pitchFamily="18" charset="0"/>
                </a:rPr>
                <a:t>SAFETY </a:t>
              </a:r>
              <a:r>
                <a:rPr lang="en-US" sz="1200" b="1" dirty="0">
                  <a:solidFill>
                    <a:schemeClr val="tx2"/>
                  </a:solidFill>
                  <a:cs typeface="Times New Roman" pitchFamily="18" charset="0"/>
                </a:rPr>
                <a:t>MANUALS</a:t>
              </a:r>
              <a:endParaRPr lang="en-US" dirty="0">
                <a:solidFill>
                  <a:schemeClr val="tx2"/>
                </a:solidFill>
              </a:endParaRPr>
            </a:p>
          </p:txBody>
        </p:sp>
        <p:sp>
          <p:nvSpPr>
            <p:cNvPr id="5140" name="Line 2"/>
            <p:cNvSpPr>
              <a:spLocks noChangeShapeType="1"/>
            </p:cNvSpPr>
            <p:nvPr/>
          </p:nvSpPr>
          <p:spPr bwMode="auto">
            <a:xfrm flipV="1">
              <a:off x="4752" y="10779"/>
              <a:ext cx="504" cy="700"/>
            </a:xfrm>
            <a:prstGeom prst="line">
              <a:avLst/>
            </a:prstGeom>
            <a:noFill/>
            <a:ln w="9525">
              <a:solidFill>
                <a:srgbClr val="000000"/>
              </a:solidFill>
              <a:round/>
              <a:headEnd/>
              <a:tailEnd type="triangle" w="med" len="med"/>
            </a:ln>
          </p:spPr>
          <p:txBody>
            <a:bodyPr/>
            <a:lstStyle/>
            <a:p>
              <a:endParaRPr lang="en-US" dirty="0">
                <a:solidFill>
                  <a:schemeClr val="tx2"/>
                </a:solidFill>
              </a:endParaRPr>
            </a:p>
          </p:txBody>
        </p:sp>
      </p:grpSp>
      <p:sp>
        <p:nvSpPr>
          <p:cNvPr id="5124" name="AutoShape 15"/>
          <p:cNvSpPr>
            <a:spLocks noChangeAspect="1" noChangeArrowheads="1" noTextEdit="1"/>
          </p:cNvSpPr>
          <p:nvPr/>
        </p:nvSpPr>
        <p:spPr bwMode="auto">
          <a:xfrm>
            <a:off x="1219200" y="1981200"/>
            <a:ext cx="7315200" cy="4343400"/>
          </a:xfrm>
          <a:prstGeom prst="rect">
            <a:avLst/>
          </a:prstGeom>
          <a:noFill/>
          <a:ln w="9525">
            <a:noFill/>
            <a:miter lim="800000"/>
            <a:headEnd/>
            <a:tailEnd/>
          </a:ln>
        </p:spPr>
        <p:txBody>
          <a:bodyPr/>
          <a:lstStyle/>
          <a:p>
            <a:endParaRPr lang="en-US" dirty="0"/>
          </a:p>
        </p:txBody>
      </p:sp>
      <p:sp>
        <p:nvSpPr>
          <p:cNvPr id="5125" name="AutoShape 15"/>
          <p:cNvSpPr>
            <a:spLocks noChangeAspect="1" noChangeArrowheads="1" noTextEdit="1"/>
          </p:cNvSpPr>
          <p:nvPr/>
        </p:nvSpPr>
        <p:spPr bwMode="auto">
          <a:xfrm>
            <a:off x="1371600" y="2133600"/>
            <a:ext cx="7315200" cy="4343400"/>
          </a:xfrm>
          <a:prstGeom prst="rect">
            <a:avLst/>
          </a:prstGeom>
          <a:noFill/>
          <a:ln w="9525">
            <a:noFill/>
            <a:miter lim="800000"/>
            <a:headEnd/>
            <a:tailEnd/>
          </a:ln>
        </p:spPr>
        <p:txBody>
          <a:bodyPr/>
          <a:lstStyle/>
          <a:p>
            <a:endParaRPr lang="en-US" dirty="0"/>
          </a:p>
        </p:txBody>
      </p:sp>
      <p:sp>
        <p:nvSpPr>
          <p:cNvPr id="5126" name="AutoShape 15"/>
          <p:cNvSpPr>
            <a:spLocks noChangeAspect="1" noChangeArrowheads="1" noTextEdit="1"/>
          </p:cNvSpPr>
          <p:nvPr/>
        </p:nvSpPr>
        <p:spPr bwMode="auto">
          <a:xfrm>
            <a:off x="1524000" y="2286000"/>
            <a:ext cx="7315200" cy="4343400"/>
          </a:xfrm>
          <a:prstGeom prst="rect">
            <a:avLst/>
          </a:prstGeom>
          <a:noFill/>
          <a:ln w="9525">
            <a:noFill/>
            <a:miter lim="800000"/>
            <a:headEnd/>
            <a:tailEnd/>
          </a:ln>
        </p:spPr>
        <p:txBody>
          <a:bodyPr/>
          <a:lstStyle/>
          <a:p>
            <a:endParaRPr lang="en-US" dirty="0"/>
          </a:p>
        </p:txBody>
      </p:sp>
      <p:sp>
        <p:nvSpPr>
          <p:cNvPr id="21" name="Rectangle 20"/>
          <p:cNvSpPr/>
          <p:nvPr/>
        </p:nvSpPr>
        <p:spPr>
          <a:xfrm>
            <a:off x="6400800" y="2590800"/>
            <a:ext cx="1828800" cy="5334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1200" b="1" dirty="0" smtClean="0">
                <a:solidFill>
                  <a:schemeClr val="tx2"/>
                </a:solidFill>
              </a:rPr>
              <a:t>INSURANCE</a:t>
            </a:r>
            <a:endParaRPr lang="en-US" sz="1200" b="1" dirty="0">
              <a:solidFill>
                <a:schemeClr val="tx2"/>
              </a:solidFill>
            </a:endParaRPr>
          </a:p>
        </p:txBody>
      </p:sp>
      <p:cxnSp>
        <p:nvCxnSpPr>
          <p:cNvPr id="26" name="Straight Arrow Connector 25"/>
          <p:cNvCxnSpPr/>
          <p:nvPr/>
        </p:nvCxnSpPr>
        <p:spPr>
          <a:xfrm rot="10800000" flipV="1">
            <a:off x="5486400" y="3124200"/>
            <a:ext cx="9144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5135" idx="1"/>
            <a:endCxn id="5133" idx="3"/>
          </p:cNvCxnSpPr>
          <p:nvPr/>
        </p:nvCxnSpPr>
        <p:spPr>
          <a:xfrm rot="10800000">
            <a:off x="5461000" y="4271554"/>
            <a:ext cx="1092200" cy="2177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2286000" y="4343400"/>
            <a:ext cx="1295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 Box 8"/>
          <p:cNvSpPr txBox="1">
            <a:spLocks noChangeArrowheads="1"/>
          </p:cNvSpPr>
          <p:nvPr/>
        </p:nvSpPr>
        <p:spPr bwMode="auto">
          <a:xfrm>
            <a:off x="2971800" y="381000"/>
            <a:ext cx="4648200" cy="579438"/>
          </a:xfrm>
          <a:prstGeom prst="rect">
            <a:avLst/>
          </a:prstGeom>
          <a:noFill/>
          <a:ln w="9525">
            <a:noFill/>
            <a:miter lim="800000"/>
            <a:headEnd/>
            <a:tailEnd/>
          </a:ln>
        </p:spPr>
        <p:txBody>
          <a:bodyPr>
            <a:spAutoFit/>
          </a:bodyPr>
          <a:lstStyle/>
          <a:p>
            <a:pPr algn="ctr">
              <a:spcBef>
                <a:spcPct val="50000"/>
              </a:spcBef>
            </a:pPr>
            <a:r>
              <a:rPr lang="en-US" sz="3200" b="1" dirty="0" smtClean="0"/>
              <a:t>HISTORICAL MODEL</a:t>
            </a:r>
            <a:endParaRPr lang="en-US" sz="32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81200" y="304800"/>
            <a:ext cx="6934200" cy="1371600"/>
          </a:xfrm>
        </p:spPr>
        <p:txBody>
          <a:bodyPr/>
          <a:lstStyle/>
          <a:p>
            <a:r>
              <a:rPr lang="en-US" sz="3200" b="1" dirty="0" smtClean="0"/>
              <a:t>INFORMATION FILED WITH A CENTRAL REPOSITORY OR THIRD PARTY</a:t>
            </a:r>
          </a:p>
        </p:txBody>
      </p:sp>
      <p:sp>
        <p:nvSpPr>
          <p:cNvPr id="6147" name="Content Placeholder 2"/>
          <p:cNvSpPr>
            <a:spLocks noGrp="1"/>
          </p:cNvSpPr>
          <p:nvPr>
            <p:ph idx="1"/>
          </p:nvPr>
        </p:nvSpPr>
        <p:spPr>
          <a:xfrm>
            <a:off x="457200" y="2133600"/>
            <a:ext cx="8229600" cy="4343400"/>
          </a:xfrm>
        </p:spPr>
        <p:txBody>
          <a:bodyPr/>
          <a:lstStyle/>
          <a:p>
            <a:r>
              <a:rPr lang="en-US" dirty="0" smtClean="0"/>
              <a:t>Most often this information is not updated.</a:t>
            </a:r>
          </a:p>
          <a:p>
            <a:r>
              <a:rPr lang="en-US" dirty="0" smtClean="0"/>
              <a:t>Information is rarely seen by the operating group that interacts with the contractor.</a:t>
            </a:r>
          </a:p>
          <a:p>
            <a:r>
              <a:rPr lang="en-US" dirty="0" smtClean="0"/>
              <a:t>Safety incident rates are only a piece of the puzzle. Great incident rates do not always mean great Safety, Quality or Best Cost.</a:t>
            </a:r>
          </a:p>
          <a:p>
            <a:endParaRPr lang="en-US" dirty="0" smtClean="0"/>
          </a:p>
        </p:txBody>
      </p:sp>
      <p:sp>
        <p:nvSpPr>
          <p:cNvPr id="4" name="Text Box 9"/>
          <p:cNvSpPr txBox="1">
            <a:spLocks noChangeArrowheads="1"/>
          </p:cNvSpPr>
          <p:nvPr/>
        </p:nvSpPr>
        <p:spPr bwMode="auto">
          <a:xfrm>
            <a:off x="3565525" y="6411913"/>
            <a:ext cx="2255838" cy="304800"/>
          </a:xfrm>
          <a:prstGeom prst="rect">
            <a:avLst/>
          </a:prstGeom>
          <a:noFill/>
          <a:ln w="9525">
            <a:noFill/>
            <a:miter lim="800000"/>
            <a:headEnd/>
            <a:tailEnd/>
          </a:ln>
        </p:spPr>
        <p:txBody>
          <a:bodyPr wrap="none">
            <a:spAutoFit/>
          </a:bodyPr>
          <a:lstStyle/>
          <a:p>
            <a:pPr eaLnBrk="0" hangingPunct="0"/>
            <a:r>
              <a:rPr lang="en-US" sz="1400" dirty="0"/>
              <a:t>Safety. Quality. Best Cost.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8" descr="02.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123" name="Text Box 4"/>
          <p:cNvSpPr txBox="1">
            <a:spLocks noChangeArrowheads="1"/>
          </p:cNvSpPr>
          <p:nvPr/>
        </p:nvSpPr>
        <p:spPr bwMode="auto">
          <a:xfrm>
            <a:off x="533400" y="3702050"/>
            <a:ext cx="6324600" cy="2574925"/>
          </a:xfrm>
          <a:prstGeom prst="rect">
            <a:avLst/>
          </a:prstGeom>
          <a:noFill/>
          <a:ln w="9525">
            <a:noFill/>
            <a:miter lim="800000"/>
            <a:headEnd/>
            <a:tailEnd/>
          </a:ln>
        </p:spPr>
        <p:txBody>
          <a:bodyPr>
            <a:spAutoFit/>
          </a:bodyPr>
          <a:lstStyle/>
          <a:p>
            <a:pPr marL="234950" indent="-234950" eaLnBrk="1" hangingPunct="1">
              <a:spcBef>
                <a:spcPct val="20000"/>
              </a:spcBef>
              <a:buFontTx/>
              <a:buChar char="•"/>
            </a:pPr>
            <a:r>
              <a:rPr lang="en-US" sz="2400"/>
              <a:t>2500 employees</a:t>
            </a:r>
          </a:p>
          <a:p>
            <a:pPr marL="234950" indent="-234950" eaLnBrk="1" hangingPunct="1">
              <a:spcBef>
                <a:spcPct val="20000"/>
              </a:spcBef>
              <a:buFontTx/>
              <a:buChar char="•"/>
            </a:pPr>
            <a:r>
              <a:rPr lang="en-US" sz="2400"/>
              <a:t>5.7M work hours</a:t>
            </a:r>
          </a:p>
          <a:p>
            <a:pPr marL="234950" indent="-234950" eaLnBrk="1" hangingPunct="1">
              <a:spcBef>
                <a:spcPct val="20000"/>
              </a:spcBef>
              <a:buFontTx/>
              <a:buChar char="•"/>
            </a:pPr>
            <a:r>
              <a:rPr lang="en-US" sz="2400"/>
              <a:t>16.5M feet installed/replaced</a:t>
            </a:r>
          </a:p>
          <a:p>
            <a:pPr marL="234950" indent="-234950" eaLnBrk="1" hangingPunct="1">
              <a:spcBef>
                <a:spcPct val="20000"/>
              </a:spcBef>
              <a:buFontTx/>
              <a:buChar char="•"/>
            </a:pPr>
            <a:r>
              <a:rPr lang="en-US" sz="2400"/>
              <a:t>Fleet of over 3000 units ranked in Top 20 in construction industry</a:t>
            </a:r>
          </a:p>
          <a:p>
            <a:pPr marL="234950" indent="-234950" eaLnBrk="1" hangingPunct="1">
              <a:spcBef>
                <a:spcPct val="20000"/>
              </a:spcBef>
              <a:buFontTx/>
              <a:buChar char="•"/>
            </a:pPr>
            <a:r>
              <a:rPr lang="en-US" sz="2400"/>
              <a:t>Heavy One-Call user</a:t>
            </a:r>
          </a:p>
        </p:txBody>
      </p:sp>
      <p:sp>
        <p:nvSpPr>
          <p:cNvPr id="5124" name="Text Box 5"/>
          <p:cNvSpPr txBox="1">
            <a:spLocks noChangeArrowheads="1"/>
          </p:cNvSpPr>
          <p:nvPr/>
        </p:nvSpPr>
        <p:spPr bwMode="auto">
          <a:xfrm>
            <a:off x="3657600" y="1600200"/>
            <a:ext cx="5334000" cy="769938"/>
          </a:xfrm>
          <a:prstGeom prst="rect">
            <a:avLst/>
          </a:prstGeom>
          <a:noFill/>
          <a:ln w="9525">
            <a:noFill/>
            <a:miter lim="800000"/>
            <a:headEnd/>
            <a:tailEnd/>
          </a:ln>
        </p:spPr>
        <p:txBody>
          <a:bodyPr>
            <a:spAutoFit/>
          </a:bodyPr>
          <a:lstStyle/>
          <a:p>
            <a:pPr marL="0" lvl="1"/>
            <a:r>
              <a:rPr lang="en-US" sz="2200" b="1"/>
              <a:t>The safe installation &amp; maintenance of reliable energy distribution systems</a:t>
            </a:r>
          </a:p>
        </p:txBody>
      </p:sp>
      <p:sp>
        <p:nvSpPr>
          <p:cNvPr id="5125" name="Rectangle 7"/>
          <p:cNvSpPr>
            <a:spLocks noGrp="1" noChangeArrowheads="1"/>
          </p:cNvSpPr>
          <p:nvPr>
            <p:ph type="title"/>
          </p:nvPr>
        </p:nvSpPr>
        <p:spPr>
          <a:xfrm>
            <a:off x="533400" y="0"/>
            <a:ext cx="3429000" cy="1066800"/>
          </a:xfrm>
          <a:noFill/>
        </p:spPr>
        <p:txBody>
          <a:bodyPr/>
          <a:lstStyle/>
          <a:p>
            <a:pPr algn="l" eaLnBrk="1" hangingPunct="1"/>
            <a:r>
              <a:rPr lang="en-US" sz="2800" b="1" smtClean="0">
                <a:ea typeface="ＭＳ Ｐゴシック" pitchFamily="-65" charset="-128"/>
              </a:rPr>
              <a:t>Who is NPL?</a:t>
            </a:r>
          </a:p>
        </p:txBody>
      </p:sp>
      <p:sp>
        <p:nvSpPr>
          <p:cNvPr id="5126" name="Rectangle 7"/>
          <p:cNvSpPr txBox="1">
            <a:spLocks noChangeArrowheads="1"/>
          </p:cNvSpPr>
          <p:nvPr/>
        </p:nvSpPr>
        <p:spPr bwMode="auto">
          <a:xfrm>
            <a:off x="533400" y="1447800"/>
            <a:ext cx="2895600" cy="1066800"/>
          </a:xfrm>
          <a:prstGeom prst="rect">
            <a:avLst/>
          </a:prstGeom>
          <a:noFill/>
          <a:ln w="9525">
            <a:noFill/>
            <a:miter lim="800000"/>
            <a:headEnd/>
            <a:tailEnd/>
          </a:ln>
        </p:spPr>
        <p:txBody>
          <a:bodyPr anchor="ctr"/>
          <a:lstStyle/>
          <a:p>
            <a:pPr eaLnBrk="1" hangingPunct="1"/>
            <a:r>
              <a:rPr lang="en-US" sz="2400" b="1">
                <a:solidFill>
                  <a:schemeClr val="bg1"/>
                </a:solidFill>
              </a:rPr>
              <a:t>CORE BUSINESS:</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373563"/>
          </a:xfrm>
        </p:spPr>
        <p:txBody>
          <a:bodyPr/>
          <a:lstStyle/>
          <a:p>
            <a:r>
              <a:rPr lang="en-US" dirty="0" smtClean="0">
                <a:solidFill>
                  <a:schemeClr val="bg1">
                    <a:lumMod val="85000"/>
                  </a:schemeClr>
                </a:solidFill>
              </a:rPr>
              <a:t>Safety &amp; Quality</a:t>
            </a:r>
          </a:p>
          <a:p>
            <a:r>
              <a:rPr lang="en-US" dirty="0" smtClean="0">
                <a:solidFill>
                  <a:schemeClr val="bg1">
                    <a:lumMod val="85000"/>
                  </a:schemeClr>
                </a:solidFill>
              </a:rPr>
              <a:t>Historical Model to Select a Qualified Bidder</a:t>
            </a:r>
          </a:p>
          <a:p>
            <a:r>
              <a:rPr lang="en-US" dirty="0" smtClean="0"/>
              <a:t>Best Value Process to Select the Contractor of Choice</a:t>
            </a:r>
          </a:p>
          <a:p>
            <a:r>
              <a:rPr lang="en-US" dirty="0" smtClean="0"/>
              <a:t>Life after Selection</a:t>
            </a:r>
            <a:endParaRPr lang="en-US" dirty="0"/>
          </a:p>
        </p:txBody>
      </p:sp>
      <p:sp>
        <p:nvSpPr>
          <p:cNvPr id="4" name="Text Box 8"/>
          <p:cNvSpPr txBox="1">
            <a:spLocks noChangeArrowheads="1"/>
          </p:cNvSpPr>
          <p:nvPr/>
        </p:nvSpPr>
        <p:spPr bwMode="auto">
          <a:xfrm>
            <a:off x="2971800" y="381000"/>
            <a:ext cx="4648200" cy="579438"/>
          </a:xfrm>
          <a:prstGeom prst="rect">
            <a:avLst/>
          </a:prstGeom>
          <a:noFill/>
          <a:ln w="9525">
            <a:noFill/>
            <a:miter lim="800000"/>
            <a:headEnd/>
            <a:tailEnd/>
          </a:ln>
        </p:spPr>
        <p:txBody>
          <a:bodyPr>
            <a:spAutoFit/>
          </a:bodyPr>
          <a:lstStyle/>
          <a:p>
            <a:pPr algn="ctr">
              <a:spcBef>
                <a:spcPct val="50000"/>
              </a:spcBef>
            </a:pPr>
            <a:r>
              <a:rPr lang="en-US" sz="3200" b="1" dirty="0" smtClean="0"/>
              <a:t>AGENDA</a:t>
            </a:r>
            <a:endParaRPr lang="en-US" sz="32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457200" y="1676400"/>
            <a:ext cx="8229600" cy="4449763"/>
          </a:xfrm>
        </p:spPr>
        <p:txBody>
          <a:bodyPr/>
          <a:lstStyle/>
          <a:p>
            <a:pPr>
              <a:buFontTx/>
              <a:buNone/>
            </a:pPr>
            <a:r>
              <a:rPr lang="en-US" dirty="0" smtClean="0"/>
              <a:t>   Some utilities use a process that has three additional steps to select the Best Total Cost contractor: </a:t>
            </a:r>
          </a:p>
          <a:p>
            <a:r>
              <a:rPr lang="en-US" dirty="0" smtClean="0"/>
              <a:t>Extensive interview process</a:t>
            </a:r>
          </a:p>
          <a:p>
            <a:r>
              <a:rPr lang="en-US" dirty="0" smtClean="0"/>
              <a:t>Onsite review of the contractor’s operations</a:t>
            </a:r>
          </a:p>
          <a:p>
            <a:r>
              <a:rPr lang="en-US" dirty="0" smtClean="0"/>
              <a:t>Final weighted evaluation of contractor on all valued factors</a:t>
            </a:r>
          </a:p>
        </p:txBody>
      </p:sp>
      <p:sp>
        <p:nvSpPr>
          <p:cNvPr id="4" name="Text Box 8"/>
          <p:cNvSpPr txBox="1">
            <a:spLocks noChangeArrowheads="1"/>
          </p:cNvSpPr>
          <p:nvPr/>
        </p:nvSpPr>
        <p:spPr bwMode="auto">
          <a:xfrm>
            <a:off x="2590800" y="381000"/>
            <a:ext cx="6400800" cy="1077218"/>
          </a:xfrm>
          <a:prstGeom prst="rect">
            <a:avLst/>
          </a:prstGeom>
          <a:noFill/>
          <a:ln w="9525">
            <a:noFill/>
            <a:miter lim="800000"/>
            <a:headEnd/>
            <a:tailEnd/>
          </a:ln>
        </p:spPr>
        <p:txBody>
          <a:bodyPr wrap="square">
            <a:spAutoFit/>
          </a:bodyPr>
          <a:lstStyle/>
          <a:p>
            <a:pPr algn="ctr">
              <a:spcBef>
                <a:spcPct val="50000"/>
              </a:spcBef>
            </a:pPr>
            <a:r>
              <a:rPr lang="en-US" sz="3200" b="1" dirty="0" smtClean="0"/>
              <a:t>SELECTING A BEST COST CONTRACTOR</a:t>
            </a:r>
            <a:endParaRPr lang="en-US" sz="32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a:xfrm>
            <a:off x="457200" y="1828800"/>
            <a:ext cx="8229600" cy="4648200"/>
          </a:xfrm>
        </p:spPr>
        <p:txBody>
          <a:bodyPr/>
          <a:lstStyle/>
          <a:p>
            <a:r>
              <a:rPr lang="en-US" dirty="0" smtClean="0"/>
              <a:t>Utility’s contract management, engineering, operations, safety, regulatory affairs, risk management, environmental and other departments prepare an RFI.</a:t>
            </a:r>
          </a:p>
          <a:p>
            <a:r>
              <a:rPr lang="en-US" dirty="0" smtClean="0"/>
              <a:t>Interested contractors provide requested information and supporting documentation.</a:t>
            </a:r>
          </a:p>
          <a:p>
            <a:endParaRPr lang="en-US" dirty="0" smtClean="0"/>
          </a:p>
          <a:p>
            <a:pPr>
              <a:buFontTx/>
              <a:buNone/>
            </a:pPr>
            <a:endParaRPr lang="en-US" dirty="0" smtClean="0"/>
          </a:p>
          <a:p>
            <a:pPr>
              <a:buFontTx/>
              <a:buNone/>
            </a:pPr>
            <a:r>
              <a:rPr lang="en-US" dirty="0" smtClean="0"/>
              <a:t> </a:t>
            </a:r>
          </a:p>
        </p:txBody>
      </p:sp>
      <p:sp>
        <p:nvSpPr>
          <p:cNvPr id="4" name="Text Box 8"/>
          <p:cNvSpPr txBox="1">
            <a:spLocks noChangeArrowheads="1"/>
          </p:cNvSpPr>
          <p:nvPr/>
        </p:nvSpPr>
        <p:spPr bwMode="auto">
          <a:xfrm>
            <a:off x="2971800" y="381000"/>
            <a:ext cx="4648200" cy="579438"/>
          </a:xfrm>
          <a:prstGeom prst="rect">
            <a:avLst/>
          </a:prstGeom>
          <a:noFill/>
          <a:ln w="9525">
            <a:noFill/>
            <a:miter lim="800000"/>
            <a:headEnd/>
            <a:tailEnd/>
          </a:ln>
        </p:spPr>
        <p:txBody>
          <a:bodyPr>
            <a:spAutoFit/>
          </a:bodyPr>
          <a:lstStyle/>
          <a:p>
            <a:pPr algn="ctr">
              <a:spcBef>
                <a:spcPct val="50000"/>
              </a:spcBef>
            </a:pPr>
            <a:r>
              <a:rPr lang="en-US" sz="3200" b="1" dirty="0" smtClean="0"/>
              <a:t>INTERVIEW PROCESS</a:t>
            </a:r>
            <a:endParaRPr lang="en-US" sz="32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4"/>
          <p:cNvSpPr>
            <a:spLocks noGrp="1"/>
          </p:cNvSpPr>
          <p:nvPr>
            <p:ph idx="1"/>
          </p:nvPr>
        </p:nvSpPr>
        <p:spPr>
          <a:xfrm>
            <a:off x="457200" y="1676400"/>
            <a:ext cx="8229600" cy="4525963"/>
          </a:xfrm>
        </p:spPr>
        <p:txBody>
          <a:bodyPr/>
          <a:lstStyle/>
          <a:p>
            <a:r>
              <a:rPr lang="en-US" dirty="0" smtClean="0"/>
              <a:t>Utility team evaluates the contractor submissions and selects contractors to interview.</a:t>
            </a:r>
          </a:p>
          <a:p>
            <a:r>
              <a:rPr lang="en-US" dirty="0" smtClean="0"/>
              <a:t>Selected contractors make a presentation to the utility team. </a:t>
            </a:r>
          </a:p>
          <a:p>
            <a:r>
              <a:rPr lang="en-US" dirty="0" smtClean="0"/>
              <a:t>Normally, a senior manager from each department is on the utility team.</a:t>
            </a:r>
          </a:p>
          <a:p>
            <a:endParaRPr lang="en-US" dirty="0" smtClean="0"/>
          </a:p>
          <a:p>
            <a:pPr>
              <a:buNone/>
            </a:pPr>
            <a:endParaRPr lang="en-US" dirty="0" smtClean="0"/>
          </a:p>
        </p:txBody>
      </p:sp>
      <p:sp>
        <p:nvSpPr>
          <p:cNvPr id="4" name="Text Box 8"/>
          <p:cNvSpPr txBox="1">
            <a:spLocks noChangeArrowheads="1"/>
          </p:cNvSpPr>
          <p:nvPr/>
        </p:nvSpPr>
        <p:spPr bwMode="auto">
          <a:xfrm>
            <a:off x="2971800" y="381000"/>
            <a:ext cx="4648200" cy="579438"/>
          </a:xfrm>
          <a:prstGeom prst="rect">
            <a:avLst/>
          </a:prstGeom>
          <a:noFill/>
          <a:ln w="9525">
            <a:noFill/>
            <a:miter lim="800000"/>
            <a:headEnd/>
            <a:tailEnd/>
          </a:ln>
        </p:spPr>
        <p:txBody>
          <a:bodyPr>
            <a:spAutoFit/>
          </a:bodyPr>
          <a:lstStyle/>
          <a:p>
            <a:pPr algn="ctr">
              <a:spcBef>
                <a:spcPct val="50000"/>
              </a:spcBef>
            </a:pPr>
            <a:r>
              <a:rPr lang="en-US" sz="3200" b="1" dirty="0" smtClean="0"/>
              <a:t>INTERVIEW PROCESS</a:t>
            </a:r>
            <a:endParaRPr lang="en-US" sz="32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a:xfrm>
            <a:off x="228600" y="990600"/>
            <a:ext cx="8686800" cy="5638800"/>
          </a:xfrm>
        </p:spPr>
        <p:txBody>
          <a:bodyPr/>
          <a:lstStyle/>
          <a:p>
            <a:pPr>
              <a:buNone/>
            </a:pPr>
            <a:r>
              <a:rPr lang="en-US" dirty="0" smtClean="0"/>
              <a:t>Some of the information gleaned from the</a:t>
            </a:r>
          </a:p>
          <a:p>
            <a:pPr>
              <a:buNone/>
            </a:pPr>
            <a:r>
              <a:rPr lang="en-US" dirty="0" smtClean="0"/>
              <a:t>interview process:</a:t>
            </a:r>
          </a:p>
          <a:p>
            <a:pPr lvl="1"/>
            <a:r>
              <a:rPr lang="en-US" sz="3200" dirty="0" smtClean="0"/>
              <a:t>Contractor’s experience in the type of work being bid &amp; time in the business</a:t>
            </a:r>
          </a:p>
          <a:p>
            <a:pPr lvl="1"/>
            <a:r>
              <a:rPr lang="en-US" sz="3200" dirty="0" smtClean="0"/>
              <a:t>Contractor’s Safety &amp; Quality procedures</a:t>
            </a:r>
          </a:p>
          <a:p>
            <a:pPr lvl="1"/>
            <a:r>
              <a:rPr lang="en-US" sz="3200" dirty="0" smtClean="0"/>
              <a:t>Claims Management process</a:t>
            </a:r>
          </a:p>
          <a:p>
            <a:pPr lvl="1"/>
            <a:r>
              <a:rPr lang="en-US" sz="3200" dirty="0" smtClean="0"/>
              <a:t>Fleet Safety Program </a:t>
            </a:r>
          </a:p>
          <a:p>
            <a:pPr lvl="1"/>
            <a:r>
              <a:rPr lang="en-US" sz="3200" dirty="0" smtClean="0"/>
              <a:t>Pre-hire Qualification Process (BAK Assessment </a:t>
            </a:r>
            <a:r>
              <a:rPr lang="en-US" sz="1600" b="1" dirty="0" smtClean="0"/>
              <a:t>SM</a:t>
            </a:r>
            <a:r>
              <a:rPr lang="en-US" sz="3200" b="1" dirty="0" smtClean="0"/>
              <a:t>)</a:t>
            </a:r>
          </a:p>
          <a:p>
            <a:pPr lvl="1"/>
            <a:r>
              <a:rPr lang="en-US" sz="3200" dirty="0" smtClean="0"/>
              <a:t>Training or Leadership programs</a:t>
            </a:r>
          </a:p>
        </p:txBody>
      </p:sp>
      <p:sp>
        <p:nvSpPr>
          <p:cNvPr id="4" name="Text Box 8"/>
          <p:cNvSpPr txBox="1">
            <a:spLocks noChangeArrowheads="1"/>
          </p:cNvSpPr>
          <p:nvPr/>
        </p:nvSpPr>
        <p:spPr bwMode="auto">
          <a:xfrm>
            <a:off x="2971800" y="381000"/>
            <a:ext cx="4648200" cy="579438"/>
          </a:xfrm>
          <a:prstGeom prst="rect">
            <a:avLst/>
          </a:prstGeom>
          <a:noFill/>
          <a:ln w="9525">
            <a:noFill/>
            <a:miter lim="800000"/>
            <a:headEnd/>
            <a:tailEnd/>
          </a:ln>
        </p:spPr>
        <p:txBody>
          <a:bodyPr>
            <a:spAutoFit/>
          </a:bodyPr>
          <a:lstStyle/>
          <a:p>
            <a:pPr algn="ctr">
              <a:spcBef>
                <a:spcPct val="50000"/>
              </a:spcBef>
            </a:pPr>
            <a:r>
              <a:rPr lang="en-US" sz="3200" b="1" dirty="0" smtClean="0"/>
              <a:t>INTERVIEW PROCESS</a:t>
            </a:r>
            <a:endParaRPr lang="en-US" sz="32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a:xfrm>
            <a:off x="457200" y="1676400"/>
            <a:ext cx="8229600" cy="4800600"/>
          </a:xfrm>
        </p:spPr>
        <p:txBody>
          <a:bodyPr/>
          <a:lstStyle/>
          <a:p>
            <a:r>
              <a:rPr lang="en-US" dirty="0" smtClean="0"/>
              <a:t>Utility sends review team to: </a:t>
            </a:r>
          </a:p>
          <a:p>
            <a:pPr lvl="1"/>
            <a:r>
              <a:rPr lang="en-US" dirty="0" smtClean="0"/>
              <a:t>Contractor’s main office to verify the information the contractor submitted and meet the people in their own environment</a:t>
            </a:r>
          </a:p>
          <a:p>
            <a:pPr lvl="1"/>
            <a:r>
              <a:rPr lang="en-US" dirty="0" smtClean="0"/>
              <a:t>Contractor’s field office</a:t>
            </a:r>
          </a:p>
          <a:p>
            <a:pPr lvl="1"/>
            <a:r>
              <a:rPr lang="en-US" dirty="0" smtClean="0"/>
              <a:t>Job sites to see equipment and processes</a:t>
            </a:r>
          </a:p>
          <a:p>
            <a:r>
              <a:rPr lang="en-US" dirty="0" smtClean="0"/>
              <a:t>An in-depth review of the contractor’s programs on Safety or Quality </a:t>
            </a:r>
          </a:p>
          <a:p>
            <a:pPr lvl="1"/>
            <a:r>
              <a:rPr lang="en-US" dirty="0" smtClean="0"/>
              <a:t>For Example:</a:t>
            </a:r>
          </a:p>
        </p:txBody>
      </p:sp>
      <p:sp>
        <p:nvSpPr>
          <p:cNvPr id="4" name="Text Box 8"/>
          <p:cNvSpPr txBox="1">
            <a:spLocks noChangeArrowheads="1"/>
          </p:cNvSpPr>
          <p:nvPr/>
        </p:nvSpPr>
        <p:spPr bwMode="auto">
          <a:xfrm>
            <a:off x="2971800" y="381000"/>
            <a:ext cx="4648200" cy="579438"/>
          </a:xfrm>
          <a:prstGeom prst="rect">
            <a:avLst/>
          </a:prstGeom>
          <a:noFill/>
          <a:ln w="9525">
            <a:noFill/>
            <a:miter lim="800000"/>
            <a:headEnd/>
            <a:tailEnd/>
          </a:ln>
        </p:spPr>
        <p:txBody>
          <a:bodyPr>
            <a:spAutoFit/>
          </a:bodyPr>
          <a:lstStyle/>
          <a:p>
            <a:pPr algn="ctr">
              <a:spcBef>
                <a:spcPct val="50000"/>
              </a:spcBef>
            </a:pPr>
            <a:r>
              <a:rPr lang="en-US" sz="3200" b="1" dirty="0" smtClean="0"/>
              <a:t>ON SITE REVIEW</a:t>
            </a:r>
            <a:endParaRPr lang="en-US" sz="3200"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05000"/>
            <a:ext cx="8229600" cy="4495800"/>
          </a:xfrm>
        </p:spPr>
        <p:txBody>
          <a:bodyPr/>
          <a:lstStyle/>
          <a:p>
            <a:r>
              <a:rPr lang="en-US" dirty="0" smtClean="0"/>
              <a:t>Meetings</a:t>
            </a:r>
          </a:p>
          <a:p>
            <a:pPr>
              <a:buNone/>
            </a:pPr>
            <a:r>
              <a:rPr lang="en-US" dirty="0" smtClean="0"/>
              <a:t>	- </a:t>
            </a:r>
            <a:r>
              <a:rPr lang="en-US" sz="2400" dirty="0" smtClean="0"/>
              <a:t>Toolbox Topics / Weekly Area Meetings;</a:t>
            </a:r>
          </a:p>
          <a:p>
            <a:pPr>
              <a:buNone/>
            </a:pPr>
            <a:r>
              <a:rPr lang="en-US" sz="2400" dirty="0" smtClean="0"/>
              <a:t>	-  Safety Committee Meetings</a:t>
            </a:r>
          </a:p>
          <a:p>
            <a:pPr>
              <a:buNone/>
            </a:pPr>
            <a:r>
              <a:rPr lang="en-US" sz="2400" dirty="0" smtClean="0"/>
              <a:t>	-  Kick-Off Meetings</a:t>
            </a:r>
          </a:p>
          <a:p>
            <a:pPr>
              <a:buNone/>
            </a:pPr>
            <a:r>
              <a:rPr lang="en-US" sz="2400" dirty="0" smtClean="0"/>
              <a:t>	-  Foreman meeting</a:t>
            </a:r>
          </a:p>
          <a:p>
            <a:r>
              <a:rPr lang="en-US" dirty="0" smtClean="0"/>
              <a:t>Awards</a:t>
            </a:r>
          </a:p>
          <a:p>
            <a:pPr lvl="1"/>
            <a:r>
              <a:rPr lang="en-US" sz="2000" dirty="0" smtClean="0"/>
              <a:t> </a:t>
            </a:r>
            <a:r>
              <a:rPr lang="en-US" sz="2400" dirty="0" smtClean="0"/>
              <a:t>Safety Awards</a:t>
            </a:r>
          </a:p>
          <a:p>
            <a:pPr lvl="1"/>
            <a:r>
              <a:rPr lang="en-US" sz="2400" dirty="0" smtClean="0"/>
              <a:t>Quality Awards</a:t>
            </a:r>
            <a:endParaRPr lang="en-US" sz="2400" dirty="0"/>
          </a:p>
        </p:txBody>
      </p:sp>
      <p:sp>
        <p:nvSpPr>
          <p:cNvPr id="5" name="Text Box 8"/>
          <p:cNvSpPr txBox="1">
            <a:spLocks noChangeArrowheads="1"/>
          </p:cNvSpPr>
          <p:nvPr/>
        </p:nvSpPr>
        <p:spPr bwMode="auto">
          <a:xfrm>
            <a:off x="2514600" y="381000"/>
            <a:ext cx="6400800" cy="1569660"/>
          </a:xfrm>
          <a:prstGeom prst="rect">
            <a:avLst/>
          </a:prstGeom>
          <a:noFill/>
          <a:ln w="9525">
            <a:noFill/>
            <a:miter lim="800000"/>
            <a:headEnd/>
            <a:tailEnd/>
          </a:ln>
        </p:spPr>
        <p:txBody>
          <a:bodyPr wrap="square">
            <a:spAutoFit/>
          </a:bodyPr>
          <a:lstStyle/>
          <a:p>
            <a:pPr algn="ctr">
              <a:spcBef>
                <a:spcPct val="50000"/>
              </a:spcBef>
            </a:pPr>
            <a:r>
              <a:rPr lang="en-US" sz="3200" b="1" dirty="0" smtClean="0"/>
              <a:t>HOW THE COMPANY COMMUNICATES SAFETY &amp; QUALITY MESSAGES</a:t>
            </a:r>
            <a:endParaRPr lang="en-US" sz="3200"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1676400"/>
            <a:ext cx="8686800" cy="4953000"/>
          </a:xfrm>
        </p:spPr>
        <p:txBody>
          <a:bodyPr/>
          <a:lstStyle/>
          <a:p>
            <a:pPr lvl="1">
              <a:buFont typeface="Arial" pitchFamily="34" charset="0"/>
              <a:buChar char="•"/>
            </a:pPr>
            <a:r>
              <a:rPr lang="en-US" sz="3600" dirty="0" smtClean="0"/>
              <a:t>Experience modification rates</a:t>
            </a:r>
          </a:p>
          <a:p>
            <a:pPr lvl="1">
              <a:buFont typeface="Arial" pitchFamily="34" charset="0"/>
              <a:buChar char="•"/>
            </a:pPr>
            <a:r>
              <a:rPr lang="en-US" sz="3600" dirty="0" smtClean="0"/>
              <a:t>Cost of claims and incident rate by Area, Area Manager, Superintendent</a:t>
            </a:r>
          </a:p>
          <a:p>
            <a:pPr lvl="1">
              <a:buFont typeface="Arial" pitchFamily="34" charset="0"/>
              <a:buChar char="•"/>
            </a:pPr>
            <a:r>
              <a:rPr lang="en-US" sz="3600" dirty="0" smtClean="0"/>
              <a:t>Motor Vehicle incidents</a:t>
            </a:r>
          </a:p>
          <a:p>
            <a:pPr lvl="1">
              <a:buFont typeface="Arial" pitchFamily="34" charset="0"/>
              <a:buChar char="•"/>
            </a:pPr>
            <a:r>
              <a:rPr lang="en-US" sz="3600" dirty="0" smtClean="0"/>
              <a:t>Quality issues</a:t>
            </a:r>
          </a:p>
          <a:p>
            <a:pPr lvl="1">
              <a:buFont typeface="Arial" pitchFamily="34" charset="0"/>
              <a:buChar char="•"/>
            </a:pPr>
            <a:r>
              <a:rPr lang="en-US" sz="3600" dirty="0" smtClean="0"/>
              <a:t>Material defects</a:t>
            </a:r>
          </a:p>
          <a:p>
            <a:pPr lvl="1">
              <a:buFont typeface="Arial" pitchFamily="34" charset="0"/>
              <a:buChar char="•"/>
            </a:pPr>
            <a:r>
              <a:rPr lang="en-US" sz="3600" dirty="0" smtClean="0"/>
              <a:t>Equipment failures / quality issues</a:t>
            </a:r>
          </a:p>
          <a:p>
            <a:pPr lvl="1">
              <a:buFont typeface="Arial" pitchFamily="34" charset="0"/>
              <a:buChar char="•"/>
            </a:pPr>
            <a:endParaRPr lang="en-US" dirty="0"/>
          </a:p>
        </p:txBody>
      </p:sp>
      <p:sp>
        <p:nvSpPr>
          <p:cNvPr id="6" name="Text Box 8"/>
          <p:cNvSpPr txBox="1">
            <a:spLocks noChangeArrowheads="1"/>
          </p:cNvSpPr>
          <p:nvPr/>
        </p:nvSpPr>
        <p:spPr bwMode="auto">
          <a:xfrm>
            <a:off x="2514600" y="381000"/>
            <a:ext cx="6248400" cy="1077218"/>
          </a:xfrm>
          <a:prstGeom prst="rect">
            <a:avLst/>
          </a:prstGeom>
          <a:noFill/>
          <a:ln w="9525">
            <a:noFill/>
            <a:miter lim="800000"/>
            <a:headEnd/>
            <a:tailEnd/>
          </a:ln>
        </p:spPr>
        <p:txBody>
          <a:bodyPr wrap="square">
            <a:spAutoFit/>
          </a:bodyPr>
          <a:lstStyle/>
          <a:p>
            <a:pPr algn="ctr">
              <a:spcBef>
                <a:spcPct val="50000"/>
              </a:spcBef>
            </a:pPr>
            <a:r>
              <a:rPr lang="en-US" sz="3200" b="1" dirty="0" smtClean="0"/>
              <a:t>WHAT THE CONTRACTOR MEASURES</a:t>
            </a:r>
            <a:endParaRPr lang="en-US" sz="3200"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143000"/>
            <a:ext cx="8229600" cy="5486400"/>
          </a:xfrm>
        </p:spPr>
        <p:txBody>
          <a:bodyPr/>
          <a:lstStyle/>
          <a:p>
            <a:pPr lvl="1"/>
            <a:r>
              <a:rPr lang="en-US" sz="3200" dirty="0" smtClean="0"/>
              <a:t>WC, GL, MV</a:t>
            </a:r>
          </a:p>
          <a:p>
            <a:pPr lvl="1"/>
            <a:r>
              <a:rPr lang="en-US" sz="3200" dirty="0" smtClean="0"/>
              <a:t>Cost by body part</a:t>
            </a:r>
          </a:p>
          <a:p>
            <a:pPr lvl="1"/>
            <a:r>
              <a:rPr lang="en-US" sz="3200" dirty="0" smtClean="0"/>
              <a:t>Cost by type of MV accident</a:t>
            </a:r>
          </a:p>
          <a:p>
            <a:pPr lvl="1"/>
            <a:r>
              <a:rPr lang="en-US" sz="3200" dirty="0" smtClean="0"/>
              <a:t>Closure rate for claims</a:t>
            </a:r>
          </a:p>
          <a:p>
            <a:pPr lvl="1"/>
            <a:r>
              <a:rPr lang="en-US" sz="3200" dirty="0" smtClean="0"/>
              <a:t>Bonding capacity</a:t>
            </a:r>
          </a:p>
          <a:p>
            <a:pPr lvl="1"/>
            <a:r>
              <a:rPr lang="en-US" sz="3200" dirty="0" smtClean="0"/>
              <a:t>Detailed tracking of drug programs</a:t>
            </a:r>
          </a:p>
          <a:p>
            <a:pPr lvl="2"/>
            <a:r>
              <a:rPr lang="en-US" sz="2800" dirty="0" smtClean="0"/>
              <a:t>Cost per work hour</a:t>
            </a:r>
          </a:p>
          <a:p>
            <a:pPr lvl="2"/>
            <a:r>
              <a:rPr lang="en-US" sz="2800" dirty="0" smtClean="0"/>
              <a:t>Which employees are covered</a:t>
            </a:r>
          </a:p>
          <a:p>
            <a:pPr lvl="2"/>
            <a:r>
              <a:rPr lang="en-US" sz="2800" dirty="0" smtClean="0"/>
              <a:t>Which accidents / incidents are covered under the drug program</a:t>
            </a:r>
          </a:p>
          <a:p>
            <a:pPr lvl="1"/>
            <a:endParaRPr lang="en-US" dirty="0" smtClean="0"/>
          </a:p>
          <a:p>
            <a:pPr lvl="1"/>
            <a:endParaRPr lang="en-US" dirty="0" smtClean="0"/>
          </a:p>
          <a:p>
            <a:pPr lvl="1"/>
            <a:endParaRPr lang="en-US" dirty="0"/>
          </a:p>
        </p:txBody>
      </p:sp>
      <p:sp>
        <p:nvSpPr>
          <p:cNvPr id="6" name="Text Box 8"/>
          <p:cNvSpPr txBox="1">
            <a:spLocks noChangeArrowheads="1"/>
          </p:cNvSpPr>
          <p:nvPr/>
        </p:nvSpPr>
        <p:spPr bwMode="auto">
          <a:xfrm>
            <a:off x="2514600" y="152400"/>
            <a:ext cx="6248400" cy="1077218"/>
          </a:xfrm>
          <a:prstGeom prst="rect">
            <a:avLst/>
          </a:prstGeom>
          <a:noFill/>
          <a:ln w="9525">
            <a:noFill/>
            <a:miter lim="800000"/>
            <a:headEnd/>
            <a:tailEnd/>
          </a:ln>
        </p:spPr>
        <p:txBody>
          <a:bodyPr wrap="square">
            <a:spAutoFit/>
          </a:bodyPr>
          <a:lstStyle/>
          <a:p>
            <a:pPr algn="ctr">
              <a:spcBef>
                <a:spcPct val="50000"/>
              </a:spcBef>
            </a:pPr>
            <a:r>
              <a:rPr lang="en-US" sz="3200" b="1" dirty="0" smtClean="0"/>
              <a:t>WHAT THE CONTRACTOR MEASURES</a:t>
            </a:r>
            <a:endParaRPr lang="en-US" sz="3200"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457200" y="990600"/>
            <a:ext cx="8229600" cy="5638800"/>
          </a:xfrm>
        </p:spPr>
        <p:txBody>
          <a:bodyPr/>
          <a:lstStyle/>
          <a:p>
            <a:pPr lvl="1"/>
            <a:r>
              <a:rPr lang="en-US" sz="3200" dirty="0" smtClean="0"/>
              <a:t>IS / IT Capability (WMS, electronic invoicing, electronic as-built)</a:t>
            </a:r>
          </a:p>
          <a:p>
            <a:pPr lvl="1"/>
            <a:r>
              <a:rPr lang="en-US" sz="3200" dirty="0" smtClean="0"/>
              <a:t>Use of new construction technology / cost saving best practices</a:t>
            </a:r>
          </a:p>
          <a:p>
            <a:pPr lvl="1"/>
            <a:r>
              <a:rPr lang="en-US" sz="3200" dirty="0" smtClean="0"/>
              <a:t>Employee Development</a:t>
            </a:r>
          </a:p>
          <a:p>
            <a:pPr lvl="1"/>
            <a:r>
              <a:rPr lang="en-US" sz="3200" dirty="0" smtClean="0"/>
              <a:t>Creative Pricing</a:t>
            </a:r>
          </a:p>
          <a:p>
            <a:pPr lvl="1"/>
            <a:r>
              <a:rPr lang="en-US" sz="3200" dirty="0" smtClean="0"/>
              <a:t>Alliance / Partnering (Risk sharing, Gain sharing)</a:t>
            </a:r>
          </a:p>
          <a:p>
            <a:pPr lvl="1"/>
            <a:r>
              <a:rPr lang="en-US" sz="3200" dirty="0" smtClean="0"/>
              <a:t>Industry experience</a:t>
            </a:r>
          </a:p>
          <a:p>
            <a:pPr lvl="1"/>
            <a:r>
              <a:rPr lang="en-US" sz="3200" dirty="0" smtClean="0"/>
              <a:t>Supply Chain Management</a:t>
            </a:r>
          </a:p>
          <a:p>
            <a:pPr lvl="1">
              <a:buFontTx/>
              <a:buNone/>
            </a:pPr>
            <a:endParaRPr lang="en-US" dirty="0" smtClean="0"/>
          </a:p>
        </p:txBody>
      </p:sp>
      <p:sp>
        <p:nvSpPr>
          <p:cNvPr id="4" name="Text Box 8"/>
          <p:cNvSpPr txBox="1">
            <a:spLocks noChangeArrowheads="1"/>
          </p:cNvSpPr>
          <p:nvPr/>
        </p:nvSpPr>
        <p:spPr bwMode="auto">
          <a:xfrm>
            <a:off x="2514600" y="228600"/>
            <a:ext cx="6248400" cy="584775"/>
          </a:xfrm>
          <a:prstGeom prst="rect">
            <a:avLst/>
          </a:prstGeom>
          <a:noFill/>
          <a:ln w="9525">
            <a:noFill/>
            <a:miter lim="800000"/>
            <a:headEnd/>
            <a:tailEnd/>
          </a:ln>
        </p:spPr>
        <p:txBody>
          <a:bodyPr wrap="square">
            <a:spAutoFit/>
          </a:bodyPr>
          <a:lstStyle/>
          <a:p>
            <a:pPr algn="ctr">
              <a:spcBef>
                <a:spcPct val="50000"/>
              </a:spcBef>
            </a:pPr>
            <a:r>
              <a:rPr lang="en-US" sz="3200" b="1" dirty="0" smtClean="0"/>
              <a:t>OTHER AREAS OF REVIEW</a:t>
            </a:r>
            <a:endParaRPr lang="en-US" sz="32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449763"/>
          </a:xfrm>
        </p:spPr>
        <p:txBody>
          <a:bodyPr/>
          <a:lstStyle/>
          <a:p>
            <a:r>
              <a:rPr lang="en-US" dirty="0" smtClean="0"/>
              <a:t>Safety &amp; Quality</a:t>
            </a:r>
          </a:p>
          <a:p>
            <a:r>
              <a:rPr lang="en-US" dirty="0" smtClean="0"/>
              <a:t>Historical Model to Select a </a:t>
            </a:r>
          </a:p>
          <a:p>
            <a:pPr>
              <a:buNone/>
            </a:pPr>
            <a:r>
              <a:rPr lang="en-US" dirty="0" smtClean="0"/>
              <a:t>	Qualified Bidder</a:t>
            </a:r>
          </a:p>
          <a:p>
            <a:r>
              <a:rPr lang="en-US" dirty="0" smtClean="0"/>
              <a:t>Best Value Process to Select the Contractor of Choice</a:t>
            </a:r>
          </a:p>
          <a:p>
            <a:r>
              <a:rPr lang="en-US" dirty="0" smtClean="0"/>
              <a:t>Life after Selection</a:t>
            </a:r>
            <a:endParaRPr lang="en-US" dirty="0"/>
          </a:p>
        </p:txBody>
      </p:sp>
      <p:sp>
        <p:nvSpPr>
          <p:cNvPr id="4" name="Text Box 8"/>
          <p:cNvSpPr txBox="1">
            <a:spLocks noChangeArrowheads="1"/>
          </p:cNvSpPr>
          <p:nvPr/>
        </p:nvSpPr>
        <p:spPr bwMode="auto">
          <a:xfrm>
            <a:off x="2971800" y="381000"/>
            <a:ext cx="4648200" cy="579438"/>
          </a:xfrm>
          <a:prstGeom prst="rect">
            <a:avLst/>
          </a:prstGeom>
          <a:noFill/>
          <a:ln w="9525">
            <a:noFill/>
            <a:miter lim="800000"/>
            <a:headEnd/>
            <a:tailEnd/>
          </a:ln>
        </p:spPr>
        <p:txBody>
          <a:bodyPr>
            <a:spAutoFit/>
          </a:bodyPr>
          <a:lstStyle/>
          <a:p>
            <a:pPr algn="ctr">
              <a:spcBef>
                <a:spcPct val="50000"/>
              </a:spcBef>
            </a:pPr>
            <a:r>
              <a:rPr lang="en-US" sz="3200" b="1" dirty="0" smtClean="0"/>
              <a:t>AGENDA</a:t>
            </a:r>
            <a:endParaRPr lang="en-US" sz="3200"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a:xfrm>
            <a:off x="381000" y="990600"/>
            <a:ext cx="8229600" cy="5867400"/>
          </a:xfrm>
        </p:spPr>
        <p:txBody>
          <a:bodyPr/>
          <a:lstStyle/>
          <a:p>
            <a:r>
              <a:rPr lang="en-US" sz="2800" dirty="0" smtClean="0"/>
              <a:t>Utility develops a weighted evaluation. Selected factors may include:</a:t>
            </a:r>
          </a:p>
          <a:p>
            <a:pPr lvl="1"/>
            <a:r>
              <a:rPr lang="en-US" dirty="0" smtClean="0"/>
              <a:t>Safety Programs</a:t>
            </a:r>
          </a:p>
          <a:p>
            <a:pPr lvl="1"/>
            <a:r>
              <a:rPr lang="en-US" dirty="0" smtClean="0"/>
              <a:t>Quality Programs</a:t>
            </a:r>
          </a:p>
          <a:p>
            <a:pPr lvl="1"/>
            <a:r>
              <a:rPr lang="en-US" dirty="0" smtClean="0"/>
              <a:t>Hazardous Material Handling </a:t>
            </a:r>
          </a:p>
          <a:p>
            <a:pPr lvl="1"/>
            <a:r>
              <a:rPr lang="en-US" dirty="0" smtClean="0"/>
              <a:t>Measurement Program for Audits/Inspections</a:t>
            </a:r>
          </a:p>
          <a:p>
            <a:pPr lvl="1"/>
            <a:r>
              <a:rPr lang="en-US" dirty="0" smtClean="0"/>
              <a:t>Financial Stability</a:t>
            </a:r>
          </a:p>
          <a:p>
            <a:pPr lvl="1"/>
            <a:r>
              <a:rPr lang="en-US" dirty="0" smtClean="0"/>
              <a:t>Cost Reporting Systems</a:t>
            </a:r>
          </a:p>
          <a:p>
            <a:pPr lvl="1"/>
            <a:r>
              <a:rPr lang="en-US" dirty="0" smtClean="0"/>
              <a:t>Claims Management Process</a:t>
            </a:r>
          </a:p>
          <a:p>
            <a:pPr lvl="1"/>
            <a:r>
              <a:rPr lang="en-US" dirty="0" smtClean="0"/>
              <a:t>Insurance Coverage – for every dollar the contractor has in insurance, there is a dollar less risk to the utility.</a:t>
            </a:r>
          </a:p>
        </p:txBody>
      </p:sp>
      <p:sp>
        <p:nvSpPr>
          <p:cNvPr id="4" name="Text Box 8"/>
          <p:cNvSpPr txBox="1">
            <a:spLocks noChangeArrowheads="1"/>
          </p:cNvSpPr>
          <p:nvPr/>
        </p:nvSpPr>
        <p:spPr bwMode="auto">
          <a:xfrm>
            <a:off x="2514600" y="0"/>
            <a:ext cx="6248400" cy="1077218"/>
          </a:xfrm>
          <a:prstGeom prst="rect">
            <a:avLst/>
          </a:prstGeom>
          <a:noFill/>
          <a:ln w="9525">
            <a:noFill/>
            <a:miter lim="800000"/>
            <a:headEnd/>
            <a:tailEnd/>
          </a:ln>
        </p:spPr>
        <p:txBody>
          <a:bodyPr wrap="square">
            <a:spAutoFit/>
          </a:bodyPr>
          <a:lstStyle/>
          <a:p>
            <a:pPr algn="ctr">
              <a:spcBef>
                <a:spcPct val="50000"/>
              </a:spcBef>
            </a:pPr>
            <a:r>
              <a:rPr lang="en-US" sz="3200" b="1" dirty="0" smtClean="0"/>
              <a:t>WEIGHTED MATRIX USED TO EVALUATE BIDS</a:t>
            </a:r>
            <a:endParaRPr lang="en-US" sz="3200"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297363"/>
          </a:xfrm>
        </p:spPr>
        <p:txBody>
          <a:bodyPr/>
          <a:lstStyle/>
          <a:p>
            <a:r>
              <a:rPr lang="en-US" dirty="0" smtClean="0">
                <a:solidFill>
                  <a:schemeClr val="bg1">
                    <a:lumMod val="75000"/>
                  </a:schemeClr>
                </a:solidFill>
              </a:rPr>
              <a:t>Safety &amp; Quality</a:t>
            </a:r>
          </a:p>
          <a:p>
            <a:r>
              <a:rPr lang="en-US" dirty="0" smtClean="0">
                <a:solidFill>
                  <a:schemeClr val="bg1">
                    <a:lumMod val="75000"/>
                  </a:schemeClr>
                </a:solidFill>
              </a:rPr>
              <a:t>Historical Model to Select a Qualified Bidder</a:t>
            </a:r>
          </a:p>
          <a:p>
            <a:r>
              <a:rPr lang="en-US" dirty="0" smtClean="0">
                <a:solidFill>
                  <a:schemeClr val="bg1">
                    <a:lumMod val="75000"/>
                  </a:schemeClr>
                </a:solidFill>
              </a:rPr>
              <a:t>Best Value Process to Select the Contractor of Choice</a:t>
            </a:r>
          </a:p>
          <a:p>
            <a:r>
              <a:rPr lang="en-US" dirty="0" smtClean="0"/>
              <a:t>Life after Selection</a:t>
            </a:r>
            <a:endParaRPr lang="en-US" dirty="0"/>
          </a:p>
        </p:txBody>
      </p:sp>
      <p:sp>
        <p:nvSpPr>
          <p:cNvPr id="6" name="Text Box 8"/>
          <p:cNvSpPr txBox="1">
            <a:spLocks noChangeArrowheads="1"/>
          </p:cNvSpPr>
          <p:nvPr/>
        </p:nvSpPr>
        <p:spPr bwMode="auto">
          <a:xfrm>
            <a:off x="2514600" y="381000"/>
            <a:ext cx="6248400" cy="584775"/>
          </a:xfrm>
          <a:prstGeom prst="rect">
            <a:avLst/>
          </a:prstGeom>
          <a:noFill/>
          <a:ln w="9525">
            <a:noFill/>
            <a:miter lim="800000"/>
            <a:headEnd/>
            <a:tailEnd/>
          </a:ln>
        </p:spPr>
        <p:txBody>
          <a:bodyPr wrap="square">
            <a:spAutoFit/>
          </a:bodyPr>
          <a:lstStyle/>
          <a:p>
            <a:pPr algn="ctr">
              <a:spcBef>
                <a:spcPct val="50000"/>
              </a:spcBef>
            </a:pPr>
            <a:r>
              <a:rPr lang="en-US" sz="3200" b="1" dirty="0" smtClean="0"/>
              <a:t>AGENDA</a:t>
            </a:r>
            <a:endParaRPr lang="en-US" sz="3200"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p:cNvSpPr>
          <p:nvPr>
            <p:ph idx="1"/>
          </p:nvPr>
        </p:nvSpPr>
        <p:spPr>
          <a:xfrm>
            <a:off x="457200" y="1828800"/>
            <a:ext cx="8229600" cy="4297363"/>
          </a:xfrm>
        </p:spPr>
        <p:txBody>
          <a:bodyPr/>
          <a:lstStyle/>
          <a:p>
            <a:pPr>
              <a:buFontTx/>
              <a:buNone/>
            </a:pPr>
            <a:r>
              <a:rPr lang="en-US" dirty="0" smtClean="0"/>
              <a:t>Once selected,</a:t>
            </a:r>
          </a:p>
          <a:p>
            <a:r>
              <a:rPr lang="en-US" dirty="0" smtClean="0"/>
              <a:t>Contractor and utility begin audit processes</a:t>
            </a:r>
          </a:p>
          <a:p>
            <a:r>
              <a:rPr lang="en-US" dirty="0" smtClean="0"/>
              <a:t>Best total cost process begins</a:t>
            </a:r>
          </a:p>
          <a:p>
            <a:r>
              <a:rPr lang="en-US" dirty="0" smtClean="0"/>
              <a:t>For example:</a:t>
            </a:r>
          </a:p>
        </p:txBody>
      </p:sp>
      <p:sp>
        <p:nvSpPr>
          <p:cNvPr id="4" name="Text Box 8"/>
          <p:cNvSpPr txBox="1">
            <a:spLocks noChangeArrowheads="1"/>
          </p:cNvSpPr>
          <p:nvPr/>
        </p:nvSpPr>
        <p:spPr bwMode="auto">
          <a:xfrm>
            <a:off x="2514600" y="381000"/>
            <a:ext cx="6248400" cy="1077218"/>
          </a:xfrm>
          <a:prstGeom prst="rect">
            <a:avLst/>
          </a:prstGeom>
          <a:noFill/>
          <a:ln w="9525">
            <a:noFill/>
            <a:miter lim="800000"/>
            <a:headEnd/>
            <a:tailEnd/>
          </a:ln>
        </p:spPr>
        <p:txBody>
          <a:bodyPr wrap="square">
            <a:spAutoFit/>
          </a:bodyPr>
          <a:lstStyle/>
          <a:p>
            <a:pPr algn="ctr">
              <a:spcBef>
                <a:spcPct val="50000"/>
              </a:spcBef>
            </a:pPr>
            <a:r>
              <a:rPr lang="en-US" sz="3200" b="1" dirty="0" smtClean="0"/>
              <a:t>MANAGING A BEST TOTAL COST CONTRACTOR</a:t>
            </a:r>
            <a:endParaRPr lang="en-US" sz="3200" b="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304800" y="1066800"/>
            <a:ext cx="85344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685800" algn="l"/>
              </a:tabLst>
            </a:pPr>
            <a:r>
              <a:rPr kumimoji="0" lang="en-US" sz="1400" b="0" i="0" u="none" strike="noStrike" cap="none" normalizeH="0" baseline="0" dirty="0" smtClean="0">
                <a:ln>
                  <a:noFill/>
                </a:ln>
                <a:solidFill>
                  <a:schemeClr val="tx1"/>
                </a:solidFill>
                <a:effectLst/>
                <a:latin typeface="Times New Roman" pitchFamily="18" charset="0"/>
                <a:ea typeface="Times" pitchFamily="18" charset="0"/>
                <a:cs typeface="Times New Roman" pitchFamily="18" charset="0"/>
              </a:rPr>
              <a:t>The Quality Management Process utilizes the specifications and industry standards for each job to define quality. Continuous Quality Audits are performed and data is collected to provide information for reports. Once reports are given, corrective actions are required to improve quality and assure performance within specifications.</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endParaRPr kumimoji="0" lang="en-US" sz="1800" b="0" i="0" u="none" strike="noStrike" cap="none" normalizeH="0" baseline="0" dirty="0" smtClean="0">
              <a:ln>
                <a:noFill/>
              </a:ln>
              <a:solidFill>
                <a:schemeClr val="tx1"/>
              </a:solidFill>
              <a:effectLst/>
              <a:latin typeface="Arial" pitchFamily="34" charset="0"/>
            </a:endParaRPr>
          </a:p>
        </p:txBody>
      </p:sp>
      <p:graphicFrame>
        <p:nvGraphicFramePr>
          <p:cNvPr id="2049" name="Object 1"/>
          <p:cNvGraphicFramePr>
            <a:graphicFrameLocks noChangeAspect="1"/>
          </p:cNvGraphicFramePr>
          <p:nvPr/>
        </p:nvGraphicFramePr>
        <p:xfrm>
          <a:off x="0" y="1828800"/>
          <a:ext cx="9144000" cy="5029200"/>
        </p:xfrm>
        <a:graphic>
          <a:graphicData uri="http://schemas.openxmlformats.org/presentationml/2006/ole">
            <p:oleObj spid="_x0000_s2049" name="Slide" r:id="rId3" imgW="4117773" imgH="3089120" progId="PowerPoint.Slide.8">
              <p:embed/>
            </p:oleObj>
          </a:graphicData>
        </a:graphic>
      </p:graphicFrame>
      <p:sp>
        <p:nvSpPr>
          <p:cNvPr id="5" name="Text Box 8"/>
          <p:cNvSpPr txBox="1">
            <a:spLocks noChangeArrowheads="1"/>
          </p:cNvSpPr>
          <p:nvPr/>
        </p:nvSpPr>
        <p:spPr bwMode="auto">
          <a:xfrm>
            <a:off x="2514600" y="152400"/>
            <a:ext cx="6248400" cy="1077218"/>
          </a:xfrm>
          <a:prstGeom prst="rect">
            <a:avLst/>
          </a:prstGeom>
          <a:noFill/>
          <a:ln w="9525">
            <a:noFill/>
            <a:miter lim="800000"/>
            <a:headEnd/>
            <a:tailEnd/>
          </a:ln>
        </p:spPr>
        <p:txBody>
          <a:bodyPr wrap="square">
            <a:spAutoFit/>
          </a:bodyPr>
          <a:lstStyle/>
          <a:p>
            <a:pPr algn="ctr">
              <a:spcBef>
                <a:spcPct val="50000"/>
              </a:spcBef>
            </a:pPr>
            <a:r>
              <a:rPr lang="en-US" sz="3200" b="1" dirty="0" smtClean="0"/>
              <a:t>QUALITY MANAGEMENT PROCESS</a:t>
            </a:r>
            <a:endParaRPr lang="en-US" sz="3200" b="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rot="20097240">
            <a:off x="2306741" y="2488277"/>
            <a:ext cx="3300127" cy="830997"/>
          </a:xfrm>
          <a:prstGeom prst="rect">
            <a:avLst/>
          </a:prstGeom>
          <a:noFill/>
        </p:spPr>
        <p:txBody>
          <a:bodyPr wrap="square" rtlCol="0">
            <a:spAutoFit/>
          </a:bodyPr>
          <a:lstStyle/>
          <a:p>
            <a:r>
              <a:rPr lang="en-US" sz="4800" b="1" i="1" dirty="0" smtClean="0"/>
              <a:t>EXAMPLE</a:t>
            </a:r>
            <a:endParaRPr lang="en-US" sz="4800" b="1" i="1" dirty="0"/>
          </a:p>
        </p:txBody>
      </p:sp>
      <p:sp>
        <p:nvSpPr>
          <p:cNvPr id="7" name="Text Box 8"/>
          <p:cNvSpPr txBox="1">
            <a:spLocks noChangeArrowheads="1"/>
          </p:cNvSpPr>
          <p:nvPr/>
        </p:nvSpPr>
        <p:spPr bwMode="auto">
          <a:xfrm>
            <a:off x="2514600" y="381000"/>
            <a:ext cx="6248400" cy="584775"/>
          </a:xfrm>
          <a:prstGeom prst="rect">
            <a:avLst/>
          </a:prstGeom>
          <a:noFill/>
          <a:ln w="9525">
            <a:noFill/>
            <a:miter lim="800000"/>
            <a:headEnd/>
            <a:tailEnd/>
          </a:ln>
        </p:spPr>
        <p:txBody>
          <a:bodyPr wrap="square">
            <a:spAutoFit/>
          </a:bodyPr>
          <a:lstStyle/>
          <a:p>
            <a:pPr algn="ctr">
              <a:spcBef>
                <a:spcPct val="50000"/>
              </a:spcBef>
            </a:pPr>
            <a:r>
              <a:rPr lang="en-US" sz="3200" b="1" dirty="0" smtClean="0"/>
              <a:t>AUDITS</a:t>
            </a:r>
            <a:endParaRPr lang="en-US" sz="3200" b="1" dirty="0"/>
          </a:p>
        </p:txBody>
      </p:sp>
      <p:graphicFrame>
        <p:nvGraphicFramePr>
          <p:cNvPr id="9" name="Chart 8"/>
          <p:cNvGraphicFramePr>
            <a:graphicFrameLocks/>
          </p:cNvGraphicFramePr>
          <p:nvPr/>
        </p:nvGraphicFramePr>
        <p:xfrm>
          <a:off x="0" y="1219200"/>
          <a:ext cx="9143999" cy="563879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2286000"/>
            <a:ext cx="8229600" cy="4876800"/>
          </a:xfrm>
        </p:spPr>
        <p:txBody>
          <a:bodyPr/>
          <a:lstStyle/>
          <a:p>
            <a:r>
              <a:rPr lang="en-US" dirty="0" smtClean="0"/>
              <a:t>This contractor selection process opens the door for alliance-like behavior, allowing the contractor and the utility to join together to find ways to achieve the Best Total Cost for Safety, Quality &amp; productivity.</a:t>
            </a:r>
          </a:p>
          <a:p>
            <a:pPr>
              <a:buNone/>
            </a:pPr>
            <a:endParaRPr lang="en-US" dirty="0" smtClean="0"/>
          </a:p>
          <a:p>
            <a:pPr>
              <a:buFontTx/>
              <a:buNone/>
            </a:pPr>
            <a:endParaRPr lang="en-US" dirty="0" smtClean="0"/>
          </a:p>
        </p:txBody>
      </p:sp>
      <p:sp>
        <p:nvSpPr>
          <p:cNvPr id="5" name="Text Box 8"/>
          <p:cNvSpPr txBox="1">
            <a:spLocks noChangeArrowheads="1"/>
          </p:cNvSpPr>
          <p:nvPr/>
        </p:nvSpPr>
        <p:spPr bwMode="auto">
          <a:xfrm>
            <a:off x="2514600" y="381000"/>
            <a:ext cx="6248400" cy="1077218"/>
          </a:xfrm>
          <a:prstGeom prst="rect">
            <a:avLst/>
          </a:prstGeom>
          <a:noFill/>
          <a:ln w="9525">
            <a:noFill/>
            <a:miter lim="800000"/>
            <a:headEnd/>
            <a:tailEnd/>
          </a:ln>
        </p:spPr>
        <p:txBody>
          <a:bodyPr wrap="square">
            <a:spAutoFit/>
          </a:bodyPr>
          <a:lstStyle/>
          <a:p>
            <a:pPr algn="ctr">
              <a:spcBef>
                <a:spcPct val="50000"/>
              </a:spcBef>
            </a:pPr>
            <a:r>
              <a:rPr lang="en-US" sz="3200" b="1" dirty="0" smtClean="0"/>
              <a:t>MANAGING A BEST TOTAL COST CONTRACTOR</a:t>
            </a:r>
            <a:endParaRPr lang="en-US" sz="3200" b="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1295400"/>
            <a:ext cx="9144000" cy="5562600"/>
          </a:xfrm>
        </p:spPr>
        <p:style>
          <a:lnRef idx="2">
            <a:schemeClr val="accent3">
              <a:shade val="50000"/>
            </a:schemeClr>
          </a:lnRef>
          <a:fillRef idx="1">
            <a:schemeClr val="accent3"/>
          </a:fillRef>
          <a:effectRef idx="0">
            <a:schemeClr val="accent3"/>
          </a:effectRef>
          <a:fontRef idx="minor">
            <a:schemeClr val="lt1"/>
          </a:fontRef>
        </p:style>
        <p:txBody>
          <a:bodyPr/>
          <a:lstStyle/>
          <a:p>
            <a:pPr algn="ctr">
              <a:defRPr/>
            </a:pPr>
            <a:r>
              <a:rPr lang="en-US" dirty="0" smtClean="0"/>
              <a:t>quality</a:t>
            </a:r>
          </a:p>
          <a:p>
            <a:pPr algn="ctr">
              <a:defRPr/>
            </a:pPr>
            <a:r>
              <a:rPr lang="en-US" dirty="0" smtClean="0"/>
              <a:t>BEST TOTAL </a:t>
            </a:r>
            <a:endParaRPr lang="en-US" dirty="0"/>
          </a:p>
        </p:txBody>
      </p:sp>
      <p:sp>
        <p:nvSpPr>
          <p:cNvPr id="6" name="Rectangle 5"/>
          <p:cNvSpPr/>
          <p:nvPr/>
        </p:nvSpPr>
        <p:spPr>
          <a:xfrm>
            <a:off x="762000" y="2743200"/>
            <a:ext cx="2895600" cy="533400"/>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en-US" sz="1400" dirty="0"/>
              <a:t> SUBMITTAL  INFORMATION REVIEWED</a:t>
            </a:r>
          </a:p>
        </p:txBody>
      </p:sp>
      <p:sp>
        <p:nvSpPr>
          <p:cNvPr id="7" name="Rectangle 6"/>
          <p:cNvSpPr/>
          <p:nvPr/>
        </p:nvSpPr>
        <p:spPr>
          <a:xfrm>
            <a:off x="762000" y="5791200"/>
            <a:ext cx="2819400" cy="609600"/>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en-US" sz="1400" dirty="0"/>
              <a:t> WEIGHTED  MATRIX  USED TO  EVALUATE BIDS</a:t>
            </a:r>
          </a:p>
        </p:txBody>
      </p:sp>
      <p:sp>
        <p:nvSpPr>
          <p:cNvPr id="8" name="Rectangle 7"/>
          <p:cNvSpPr/>
          <p:nvPr/>
        </p:nvSpPr>
        <p:spPr>
          <a:xfrm>
            <a:off x="3886200" y="4267200"/>
            <a:ext cx="1981200" cy="838200"/>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en-US" sz="1400" dirty="0"/>
              <a:t>BEST TOTAL COST CONTRACTOR SELECTED</a:t>
            </a:r>
          </a:p>
        </p:txBody>
      </p:sp>
      <p:sp>
        <p:nvSpPr>
          <p:cNvPr id="9" name="Rectangle 8"/>
          <p:cNvSpPr/>
          <p:nvPr/>
        </p:nvSpPr>
        <p:spPr>
          <a:xfrm>
            <a:off x="6400800" y="3048000"/>
            <a:ext cx="2209800" cy="914400"/>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en-US" sz="1400" dirty="0"/>
              <a:t>CONTRACTOR  AND UTILITY  AUDIT PROCEDURES BEGINS</a:t>
            </a:r>
          </a:p>
        </p:txBody>
      </p:sp>
      <p:sp>
        <p:nvSpPr>
          <p:cNvPr id="10" name="Rectangle 9"/>
          <p:cNvSpPr/>
          <p:nvPr/>
        </p:nvSpPr>
        <p:spPr>
          <a:xfrm>
            <a:off x="685800" y="3810000"/>
            <a:ext cx="2895600" cy="381000"/>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en-US" sz="1400" dirty="0"/>
              <a:t>EXTENSIVE INTERVIEW </a:t>
            </a:r>
          </a:p>
        </p:txBody>
      </p:sp>
      <p:sp>
        <p:nvSpPr>
          <p:cNvPr id="11" name="Rectangle 10"/>
          <p:cNvSpPr/>
          <p:nvPr/>
        </p:nvSpPr>
        <p:spPr>
          <a:xfrm>
            <a:off x="685800" y="4800600"/>
            <a:ext cx="2895600" cy="457200"/>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en-US" sz="1400" dirty="0"/>
              <a:t>ON SITE  REVIEW </a:t>
            </a:r>
          </a:p>
        </p:txBody>
      </p:sp>
      <p:sp>
        <p:nvSpPr>
          <p:cNvPr id="13" name="Down Arrow 12"/>
          <p:cNvSpPr/>
          <p:nvPr/>
        </p:nvSpPr>
        <p:spPr>
          <a:xfrm>
            <a:off x="1981200" y="3276600"/>
            <a:ext cx="152400" cy="533400"/>
          </a:xfrm>
          <a:prstGeom prst="downArrow">
            <a:avLst/>
          </a:prstGeom>
        </p:spPr>
        <p:style>
          <a:lnRef idx="1">
            <a:schemeClr val="dk1"/>
          </a:lnRef>
          <a:fillRef idx="3">
            <a:schemeClr val="dk1"/>
          </a:fillRef>
          <a:effectRef idx="2">
            <a:schemeClr val="dk1"/>
          </a:effectRef>
          <a:fontRef idx="minor">
            <a:schemeClr val="lt1"/>
          </a:fontRef>
        </p:style>
        <p:txBody>
          <a:bodyPr anchor="ctr"/>
          <a:lstStyle/>
          <a:p>
            <a:pPr algn="ctr">
              <a:defRPr/>
            </a:pPr>
            <a:endParaRPr lang="en-US" dirty="0">
              <a:solidFill>
                <a:schemeClr val="tx1"/>
              </a:solidFill>
            </a:endParaRPr>
          </a:p>
        </p:txBody>
      </p:sp>
      <p:sp>
        <p:nvSpPr>
          <p:cNvPr id="16" name="Down Arrow 15"/>
          <p:cNvSpPr/>
          <p:nvPr/>
        </p:nvSpPr>
        <p:spPr>
          <a:xfrm>
            <a:off x="1981200" y="4267200"/>
            <a:ext cx="152400" cy="533400"/>
          </a:xfrm>
          <a:prstGeom prst="downArrow">
            <a:avLst/>
          </a:prstGeom>
        </p:spPr>
        <p:style>
          <a:lnRef idx="1">
            <a:schemeClr val="dk1"/>
          </a:lnRef>
          <a:fillRef idx="3">
            <a:schemeClr val="dk1"/>
          </a:fillRef>
          <a:effectRef idx="2">
            <a:schemeClr val="dk1"/>
          </a:effectRef>
          <a:fontRef idx="minor">
            <a:schemeClr val="lt1"/>
          </a:fontRef>
        </p:style>
        <p:txBody>
          <a:bodyPr anchor="ctr"/>
          <a:lstStyle/>
          <a:p>
            <a:pPr algn="ctr">
              <a:defRPr/>
            </a:pPr>
            <a:endParaRPr lang="en-US" dirty="0"/>
          </a:p>
        </p:txBody>
      </p:sp>
      <p:sp>
        <p:nvSpPr>
          <p:cNvPr id="19" name="Down Arrow 18"/>
          <p:cNvSpPr/>
          <p:nvPr/>
        </p:nvSpPr>
        <p:spPr>
          <a:xfrm>
            <a:off x="1981200" y="5257800"/>
            <a:ext cx="152400" cy="533400"/>
          </a:xfrm>
          <a:prstGeom prst="downArrow">
            <a:avLst/>
          </a:prstGeom>
        </p:spPr>
        <p:style>
          <a:lnRef idx="1">
            <a:schemeClr val="dk1"/>
          </a:lnRef>
          <a:fillRef idx="3">
            <a:schemeClr val="dk1"/>
          </a:fillRef>
          <a:effectRef idx="2">
            <a:schemeClr val="dk1"/>
          </a:effectRef>
          <a:fontRef idx="minor">
            <a:schemeClr val="lt1"/>
          </a:fontRef>
        </p:style>
        <p:txBody>
          <a:bodyPr anchor="ctr"/>
          <a:lstStyle/>
          <a:p>
            <a:pPr algn="ctr">
              <a:defRPr/>
            </a:pPr>
            <a:endParaRPr lang="en-US" dirty="0"/>
          </a:p>
        </p:txBody>
      </p:sp>
      <p:cxnSp>
        <p:nvCxnSpPr>
          <p:cNvPr id="26" name="Straight Arrow Connector 25"/>
          <p:cNvCxnSpPr/>
          <p:nvPr/>
        </p:nvCxnSpPr>
        <p:spPr>
          <a:xfrm rot="5400000">
            <a:off x="7011989" y="4267200"/>
            <a:ext cx="608013" cy="159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7" name="Bent-Up Arrow 36"/>
          <p:cNvSpPr/>
          <p:nvPr/>
        </p:nvSpPr>
        <p:spPr>
          <a:xfrm>
            <a:off x="3581400" y="5105400"/>
            <a:ext cx="1600200" cy="1143000"/>
          </a:xfrm>
          <a:prstGeom prst="bentUpArrow">
            <a:avLst>
              <a:gd name="adj1" fmla="val 9941"/>
              <a:gd name="adj2" fmla="val 25000"/>
              <a:gd name="adj3" fmla="val 16529"/>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endParaRPr lang="en-US" dirty="0"/>
          </a:p>
        </p:txBody>
      </p:sp>
      <p:sp>
        <p:nvSpPr>
          <p:cNvPr id="40" name="Rectangle 39"/>
          <p:cNvSpPr/>
          <p:nvPr/>
        </p:nvSpPr>
        <p:spPr>
          <a:xfrm>
            <a:off x="762000" y="1828800"/>
            <a:ext cx="2819400" cy="609600"/>
          </a:xfrm>
          <a:prstGeom prst="rect">
            <a:avLst/>
          </a:prstGeom>
        </p:spPr>
        <p:style>
          <a:lnRef idx="2">
            <a:schemeClr val="accent3"/>
          </a:lnRef>
          <a:fillRef idx="1">
            <a:schemeClr val="lt1"/>
          </a:fillRef>
          <a:effectRef idx="0">
            <a:schemeClr val="accent3"/>
          </a:effectRef>
          <a:fontRef idx="minor">
            <a:schemeClr val="dk1"/>
          </a:fontRef>
        </p:style>
        <p:txBody>
          <a:bodyPr anchor="ctr"/>
          <a:lstStyle/>
          <a:p>
            <a:pPr algn="ctr">
              <a:defRPr/>
            </a:pPr>
            <a:r>
              <a:rPr lang="en-US" sz="2000" b="1" dirty="0"/>
              <a:t>CONTRACTOR SELECTI</a:t>
            </a:r>
            <a:r>
              <a:rPr lang="en-US" sz="2000" b="1" dirty="0">
                <a:solidFill>
                  <a:schemeClr val="tx1"/>
                </a:solidFill>
              </a:rPr>
              <a:t>ON</a:t>
            </a:r>
          </a:p>
        </p:txBody>
      </p:sp>
      <p:sp>
        <p:nvSpPr>
          <p:cNvPr id="41" name="Bent Arrow 40"/>
          <p:cNvSpPr/>
          <p:nvPr/>
        </p:nvSpPr>
        <p:spPr>
          <a:xfrm>
            <a:off x="4876800" y="3200400"/>
            <a:ext cx="1524000" cy="1066800"/>
          </a:xfrm>
          <a:prstGeom prst="bentArrow">
            <a:avLst>
              <a:gd name="adj1" fmla="val 8866"/>
              <a:gd name="adj2" fmla="val 25000"/>
              <a:gd name="adj3" fmla="val 8865"/>
              <a:gd name="adj4" fmla="val 43750"/>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endParaRPr lang="en-US" dirty="0">
              <a:solidFill>
                <a:schemeClr val="tx1"/>
              </a:solidFill>
            </a:endParaRPr>
          </a:p>
        </p:txBody>
      </p:sp>
      <p:sp>
        <p:nvSpPr>
          <p:cNvPr id="42" name="Rectangle 41"/>
          <p:cNvSpPr/>
          <p:nvPr/>
        </p:nvSpPr>
        <p:spPr>
          <a:xfrm>
            <a:off x="6248400" y="1676400"/>
            <a:ext cx="2514600" cy="914400"/>
          </a:xfrm>
          <a:prstGeom prst="rect">
            <a:avLst/>
          </a:prstGeom>
        </p:spPr>
        <p:style>
          <a:lnRef idx="2">
            <a:schemeClr val="accent3"/>
          </a:lnRef>
          <a:fillRef idx="1">
            <a:schemeClr val="lt1"/>
          </a:fillRef>
          <a:effectRef idx="0">
            <a:schemeClr val="accent3"/>
          </a:effectRef>
          <a:fontRef idx="minor">
            <a:schemeClr val="dk1"/>
          </a:fontRef>
        </p:style>
        <p:txBody>
          <a:bodyPr anchor="ctr"/>
          <a:lstStyle/>
          <a:p>
            <a:pPr algn="ctr">
              <a:defRPr/>
            </a:pPr>
            <a:r>
              <a:rPr lang="en-US" sz="2000" b="1" dirty="0"/>
              <a:t>SAFETY, QUALITY AND BEST VALUE</a:t>
            </a:r>
          </a:p>
        </p:txBody>
      </p:sp>
      <p:sp>
        <p:nvSpPr>
          <p:cNvPr id="20" name="Rectangle 19"/>
          <p:cNvSpPr/>
          <p:nvPr/>
        </p:nvSpPr>
        <p:spPr>
          <a:xfrm>
            <a:off x="6400800" y="4572000"/>
            <a:ext cx="2209800"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defRPr/>
            </a:pPr>
            <a:r>
              <a:rPr lang="en-US" sz="1400" dirty="0" smtClean="0"/>
              <a:t>SAFETY, QUALITY BEST TOTAL COST PROCESS BEGINS</a:t>
            </a:r>
            <a:endParaRPr lang="en-US" sz="1400" dirty="0"/>
          </a:p>
        </p:txBody>
      </p:sp>
      <p:sp>
        <p:nvSpPr>
          <p:cNvPr id="21" name="Text Box 8"/>
          <p:cNvSpPr txBox="1">
            <a:spLocks noChangeArrowheads="1"/>
          </p:cNvSpPr>
          <p:nvPr/>
        </p:nvSpPr>
        <p:spPr bwMode="auto">
          <a:xfrm>
            <a:off x="2514600" y="381000"/>
            <a:ext cx="6248400" cy="584775"/>
          </a:xfrm>
          <a:prstGeom prst="rect">
            <a:avLst/>
          </a:prstGeom>
          <a:noFill/>
          <a:ln w="9525">
            <a:noFill/>
            <a:miter lim="800000"/>
            <a:headEnd/>
            <a:tailEnd/>
          </a:ln>
        </p:spPr>
        <p:txBody>
          <a:bodyPr wrap="square">
            <a:spAutoFit/>
          </a:bodyPr>
          <a:lstStyle/>
          <a:p>
            <a:pPr algn="ctr">
              <a:spcBef>
                <a:spcPct val="50000"/>
              </a:spcBef>
            </a:pPr>
            <a:r>
              <a:rPr lang="en-US" sz="3200" b="1" dirty="0" smtClean="0"/>
              <a:t>BEST VALUE MODEL</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box(in)">
                                      <p:cBhvr>
                                        <p:cTn id="7" dur="500"/>
                                        <p:tgtEl>
                                          <p:spTgt spid="4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ox(in)">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ox(in)">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ox(in)">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ox(in)">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box(in)">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box(in)">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37"/>
                                        </p:tgtEl>
                                        <p:attrNameLst>
                                          <p:attrName>style.visibility</p:attrName>
                                        </p:attrNameLst>
                                      </p:cBhvr>
                                      <p:to>
                                        <p:strVal val="visible"/>
                                      </p:to>
                                    </p:set>
                                    <p:animEffect transition="in" filter="box(in)">
                                      <p:cBhvr>
                                        <p:cTn id="47" dur="500"/>
                                        <p:tgtEl>
                                          <p:spTgt spid="37"/>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box(in)">
                                      <p:cBhvr>
                                        <p:cTn id="52" dur="500"/>
                                        <p:tgtEl>
                                          <p:spTgt spid="8"/>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42">
                                            <p:txEl>
                                              <p:pRg st="0" end="0"/>
                                            </p:txEl>
                                          </p:spTgt>
                                        </p:tgtEl>
                                        <p:attrNameLst>
                                          <p:attrName>style.visibility</p:attrName>
                                        </p:attrNameLst>
                                      </p:cBhvr>
                                      <p:to>
                                        <p:strVal val="visible"/>
                                      </p:to>
                                    </p:set>
                                    <p:animEffect transition="in" filter="box(in)">
                                      <p:cBhvr>
                                        <p:cTn id="57" dur="500"/>
                                        <p:tgtEl>
                                          <p:spTgt spid="42">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41"/>
                                        </p:tgtEl>
                                        <p:attrNameLst>
                                          <p:attrName>style.visibility</p:attrName>
                                        </p:attrNameLst>
                                      </p:cBhvr>
                                      <p:to>
                                        <p:strVal val="visible"/>
                                      </p:to>
                                    </p:set>
                                    <p:animEffect transition="in" filter="box(in)">
                                      <p:cBhvr>
                                        <p:cTn id="62" dur="500"/>
                                        <p:tgtEl>
                                          <p:spTgt spid="41"/>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box(in)">
                                      <p:cBhvr>
                                        <p:cTn id="67" dur="500"/>
                                        <p:tgtEl>
                                          <p:spTgt spid="9"/>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5" fill="hold" nodeType="clickEffect">
                                  <p:stCondLst>
                                    <p:cond delay="0"/>
                                  </p:stCondLst>
                                  <p:childTnLst>
                                    <p:set>
                                      <p:cBhvr>
                                        <p:cTn id="71" dur="1" fill="hold">
                                          <p:stCondLst>
                                            <p:cond delay="0"/>
                                          </p:stCondLst>
                                        </p:cTn>
                                        <p:tgtEl>
                                          <p:spTgt spid="26"/>
                                        </p:tgtEl>
                                        <p:attrNameLst>
                                          <p:attrName>style.visibility</p:attrName>
                                        </p:attrNameLst>
                                      </p:cBhvr>
                                      <p:to>
                                        <p:strVal val="visible"/>
                                      </p:to>
                                    </p:set>
                                    <p:animEffect transition="in" filter="blinds(vertical)">
                                      <p:cBhvr>
                                        <p:cTn id="72" dur="500"/>
                                        <p:tgtEl>
                                          <p:spTgt spid="26"/>
                                        </p:tgtEl>
                                      </p:cBhvr>
                                    </p:animEffect>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additive="base">
                                        <p:cTn id="77" dur="500" fill="hold"/>
                                        <p:tgtEl>
                                          <p:spTgt spid="20"/>
                                        </p:tgtEl>
                                        <p:attrNameLst>
                                          <p:attrName>ppt_x</p:attrName>
                                        </p:attrNameLst>
                                      </p:cBhvr>
                                      <p:tavLst>
                                        <p:tav tm="0">
                                          <p:val>
                                            <p:strVal val="#ppt_x"/>
                                          </p:val>
                                        </p:tav>
                                        <p:tav tm="100000">
                                          <p:val>
                                            <p:strVal val="#ppt_x"/>
                                          </p:val>
                                        </p:tav>
                                      </p:tavLst>
                                    </p:anim>
                                    <p:anim calcmode="lin" valueType="num">
                                      <p:cBhvr additive="base">
                                        <p:cTn id="7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3" grpId="0" animBg="1"/>
      <p:bldP spid="16" grpId="0" animBg="1"/>
      <p:bldP spid="19" grpId="0" animBg="1"/>
      <p:bldP spid="37" grpId="0" animBg="1"/>
      <p:bldP spid="40" grpId="0" animBg="1"/>
      <p:bldP spid="41" grpId="0" animBg="1"/>
      <p:bldP spid="20"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sz="4000" b="1" dirty="0" smtClean="0"/>
          </a:p>
          <a:p>
            <a:pPr algn="ctr">
              <a:buNone/>
            </a:pPr>
            <a:r>
              <a:rPr lang="en-US" sz="4000" b="1" dirty="0" smtClean="0"/>
              <a:t>QUESTIONS?</a:t>
            </a:r>
          </a:p>
          <a:p>
            <a:pPr algn="ctr">
              <a:buNone/>
            </a:pPr>
            <a:endParaRPr lang="en-US" sz="4000" b="1" dirty="0" smtClean="0"/>
          </a:p>
          <a:p>
            <a:pPr algn="ctr">
              <a:buNone/>
            </a:pPr>
            <a:r>
              <a:rPr lang="en-US" sz="4000" b="1" dirty="0" smtClean="0">
                <a:hlinkClick r:id="rId2"/>
              </a:rPr>
              <a:t>www.gonpl.com</a:t>
            </a:r>
            <a:endParaRPr lang="en-US" sz="4000" b="1" dirty="0" smtClean="0"/>
          </a:p>
          <a:p>
            <a:pPr algn="ctr">
              <a:buNone/>
            </a:pPr>
            <a:endParaRPr lang="en-US" sz="40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idx="1"/>
          </p:nvPr>
        </p:nvSpPr>
        <p:spPr>
          <a:xfrm>
            <a:off x="457200" y="2514600"/>
            <a:ext cx="8382000" cy="3611563"/>
          </a:xfrm>
        </p:spPr>
        <p:txBody>
          <a:bodyPr/>
          <a:lstStyle/>
          <a:p>
            <a:r>
              <a:rPr lang="en-US" dirty="0" smtClean="0"/>
              <a:t>The best way to understand a contractor’s  Safety and Quality culture is to first separate and identify the differences between Safety and Quality.</a:t>
            </a:r>
          </a:p>
        </p:txBody>
      </p:sp>
      <p:sp>
        <p:nvSpPr>
          <p:cNvPr id="4" name="Text Box 8"/>
          <p:cNvSpPr txBox="1">
            <a:spLocks noChangeArrowheads="1"/>
          </p:cNvSpPr>
          <p:nvPr/>
        </p:nvSpPr>
        <p:spPr bwMode="auto">
          <a:xfrm>
            <a:off x="2971800" y="381000"/>
            <a:ext cx="4648200" cy="579438"/>
          </a:xfrm>
          <a:prstGeom prst="rect">
            <a:avLst/>
          </a:prstGeom>
          <a:noFill/>
          <a:ln w="9525">
            <a:noFill/>
            <a:miter lim="800000"/>
            <a:headEnd/>
            <a:tailEnd/>
          </a:ln>
        </p:spPr>
        <p:txBody>
          <a:bodyPr>
            <a:spAutoFit/>
          </a:bodyPr>
          <a:lstStyle/>
          <a:p>
            <a:pPr algn="ctr">
              <a:spcBef>
                <a:spcPct val="50000"/>
              </a:spcBef>
            </a:pPr>
            <a:r>
              <a:rPr lang="en-US" sz="3200" b="1" dirty="0" smtClean="0"/>
              <a:t>SAFETY / QUALITY</a:t>
            </a:r>
            <a:endParaRPr lang="en-US" sz="32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457200" y="2362200"/>
            <a:ext cx="8229600" cy="3733800"/>
          </a:xfrm>
        </p:spPr>
        <p:txBody>
          <a:bodyPr/>
          <a:lstStyle/>
          <a:p>
            <a:r>
              <a:rPr lang="en-US" dirty="0" smtClean="0"/>
              <a:t>Most processes that reflect a contractor’s commitment to Safety - and that impact</a:t>
            </a:r>
            <a:r>
              <a:rPr lang="en-US" dirty="0" smtClean="0">
                <a:solidFill>
                  <a:srgbClr val="0070C0"/>
                </a:solidFill>
              </a:rPr>
              <a:t> </a:t>
            </a:r>
            <a:r>
              <a:rPr lang="en-US" dirty="0" smtClean="0"/>
              <a:t>the contractor’s insurance costs and operating costs - are functions the utility seldom sees.</a:t>
            </a:r>
          </a:p>
          <a:p>
            <a:r>
              <a:rPr lang="en-US" dirty="0" smtClean="0"/>
              <a:t>For example:</a:t>
            </a:r>
          </a:p>
          <a:p>
            <a:endParaRPr lang="en-US" dirty="0" smtClean="0"/>
          </a:p>
        </p:txBody>
      </p:sp>
      <p:sp>
        <p:nvSpPr>
          <p:cNvPr id="6" name="Text Box 8"/>
          <p:cNvSpPr txBox="1">
            <a:spLocks noChangeArrowheads="1"/>
          </p:cNvSpPr>
          <p:nvPr/>
        </p:nvSpPr>
        <p:spPr bwMode="auto">
          <a:xfrm>
            <a:off x="2438400" y="381000"/>
            <a:ext cx="6400800" cy="1077218"/>
          </a:xfrm>
          <a:prstGeom prst="rect">
            <a:avLst/>
          </a:prstGeom>
          <a:noFill/>
          <a:ln w="9525">
            <a:noFill/>
            <a:miter lim="800000"/>
            <a:headEnd/>
            <a:tailEnd/>
          </a:ln>
        </p:spPr>
        <p:txBody>
          <a:bodyPr wrap="square">
            <a:spAutoFit/>
          </a:bodyPr>
          <a:lstStyle/>
          <a:p>
            <a:pPr algn="ctr">
              <a:spcBef>
                <a:spcPct val="50000"/>
              </a:spcBef>
            </a:pPr>
            <a:r>
              <a:rPr lang="en-US" sz="3200" b="1" dirty="0" smtClean="0"/>
              <a:t>SAFETY IS THE STATE OF THE WORK ENVIRONMENT </a:t>
            </a:r>
            <a:endParaRPr lang="en-US" sz="32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a:xfrm>
            <a:off x="457200" y="1295400"/>
            <a:ext cx="8229600" cy="5181600"/>
          </a:xfrm>
        </p:spPr>
        <p:txBody>
          <a:bodyPr/>
          <a:lstStyle/>
          <a:p>
            <a:r>
              <a:rPr lang="en-US" dirty="0" smtClean="0"/>
              <a:t>Daily checks</a:t>
            </a:r>
          </a:p>
          <a:p>
            <a:r>
              <a:rPr lang="en-US" dirty="0" smtClean="0"/>
              <a:t>Maintenance</a:t>
            </a:r>
          </a:p>
          <a:p>
            <a:r>
              <a:rPr lang="en-US" dirty="0" smtClean="0"/>
              <a:t>Proper tie downs</a:t>
            </a:r>
          </a:p>
          <a:p>
            <a:r>
              <a:rPr lang="en-US" dirty="0" smtClean="0"/>
              <a:t>Trucks and trailers not overloaded</a:t>
            </a:r>
          </a:p>
          <a:p>
            <a:r>
              <a:rPr lang="en-US" dirty="0" smtClean="0"/>
              <a:t>Proper trailer connections and brakes</a:t>
            </a:r>
          </a:p>
          <a:p>
            <a:r>
              <a:rPr lang="en-US" dirty="0" smtClean="0"/>
              <a:t>Proper tires</a:t>
            </a:r>
          </a:p>
          <a:p>
            <a:r>
              <a:rPr lang="en-US" dirty="0" smtClean="0"/>
              <a:t>Proper parking requirements</a:t>
            </a:r>
          </a:p>
          <a:p>
            <a:r>
              <a:rPr lang="en-US" dirty="0" smtClean="0"/>
              <a:t>Drivers’ safety training program for new hires, refresher &amp; post-accident training</a:t>
            </a:r>
          </a:p>
          <a:p>
            <a:pPr>
              <a:buFontTx/>
              <a:buNone/>
            </a:pPr>
            <a:endParaRPr lang="en-US" dirty="0" smtClean="0"/>
          </a:p>
          <a:p>
            <a:endParaRPr lang="en-US" dirty="0" smtClean="0"/>
          </a:p>
          <a:p>
            <a:endParaRPr lang="en-US" dirty="0" smtClean="0"/>
          </a:p>
          <a:p>
            <a:endParaRPr lang="en-US" dirty="0" smtClean="0"/>
          </a:p>
        </p:txBody>
      </p:sp>
      <p:sp>
        <p:nvSpPr>
          <p:cNvPr id="4" name="Text Box 8"/>
          <p:cNvSpPr txBox="1">
            <a:spLocks noChangeArrowheads="1"/>
          </p:cNvSpPr>
          <p:nvPr/>
        </p:nvSpPr>
        <p:spPr bwMode="auto">
          <a:xfrm>
            <a:off x="2971800" y="381000"/>
            <a:ext cx="4648200" cy="579438"/>
          </a:xfrm>
          <a:prstGeom prst="rect">
            <a:avLst/>
          </a:prstGeom>
          <a:noFill/>
          <a:ln w="9525">
            <a:noFill/>
            <a:miter lim="800000"/>
            <a:headEnd/>
            <a:tailEnd/>
          </a:ln>
        </p:spPr>
        <p:txBody>
          <a:bodyPr>
            <a:spAutoFit/>
          </a:bodyPr>
          <a:lstStyle/>
          <a:p>
            <a:pPr algn="ctr">
              <a:spcBef>
                <a:spcPct val="50000"/>
              </a:spcBef>
            </a:pPr>
            <a:r>
              <a:rPr lang="en-US" sz="3200" b="1" dirty="0" smtClean="0"/>
              <a:t>VEHICLES</a:t>
            </a:r>
            <a:endParaRPr lang="en-US" sz="32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457200" y="1752600"/>
            <a:ext cx="8229600" cy="4373563"/>
          </a:xfrm>
        </p:spPr>
        <p:txBody>
          <a:bodyPr/>
          <a:lstStyle/>
          <a:p>
            <a:r>
              <a:rPr lang="en-US" dirty="0" smtClean="0"/>
              <a:t>Proper licenses and endorsements</a:t>
            </a:r>
          </a:p>
          <a:p>
            <a:r>
              <a:rPr lang="en-US" dirty="0" smtClean="0"/>
              <a:t>Health cards up to date </a:t>
            </a:r>
          </a:p>
          <a:p>
            <a:r>
              <a:rPr lang="en-US" dirty="0" smtClean="0"/>
              <a:t>Proper files and log books</a:t>
            </a:r>
          </a:p>
          <a:p>
            <a:r>
              <a:rPr lang="en-US" dirty="0" smtClean="0"/>
              <a:t>Correct files kept at the right location on drivers classified at over 100 air miles</a:t>
            </a:r>
          </a:p>
          <a:p>
            <a:r>
              <a:rPr lang="en-US" dirty="0" smtClean="0"/>
              <a:t>DOT Driver Background Checks </a:t>
            </a:r>
          </a:p>
          <a:p>
            <a:r>
              <a:rPr lang="en-US" dirty="0" smtClean="0"/>
              <a:t>Annual reviews of each driver </a:t>
            </a:r>
          </a:p>
          <a:p>
            <a:pPr lvl="1"/>
            <a:endParaRPr lang="en-US" dirty="0" smtClean="0"/>
          </a:p>
          <a:p>
            <a:pPr lvl="1"/>
            <a:endParaRPr lang="en-US" dirty="0" smtClean="0"/>
          </a:p>
        </p:txBody>
      </p:sp>
      <p:sp>
        <p:nvSpPr>
          <p:cNvPr id="5" name="Text Box 8"/>
          <p:cNvSpPr txBox="1">
            <a:spLocks noChangeArrowheads="1"/>
          </p:cNvSpPr>
          <p:nvPr/>
        </p:nvSpPr>
        <p:spPr bwMode="auto">
          <a:xfrm>
            <a:off x="2971800" y="381000"/>
            <a:ext cx="4648200" cy="579438"/>
          </a:xfrm>
          <a:prstGeom prst="rect">
            <a:avLst/>
          </a:prstGeom>
          <a:noFill/>
          <a:ln w="9525">
            <a:noFill/>
            <a:miter lim="800000"/>
            <a:headEnd/>
            <a:tailEnd/>
          </a:ln>
        </p:spPr>
        <p:txBody>
          <a:bodyPr>
            <a:spAutoFit/>
          </a:bodyPr>
          <a:lstStyle/>
          <a:p>
            <a:pPr algn="ctr">
              <a:spcBef>
                <a:spcPct val="50000"/>
              </a:spcBef>
            </a:pPr>
            <a:r>
              <a:rPr lang="en-US" sz="3200" b="1" dirty="0" smtClean="0"/>
              <a:t>DRIVERS</a:t>
            </a:r>
            <a:endParaRPr lang="en-US" sz="32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ubtitle 2"/>
          <p:cNvSpPr>
            <a:spLocks noGrp="1"/>
          </p:cNvSpPr>
          <p:nvPr>
            <p:ph type="subTitle" idx="1"/>
          </p:nvPr>
        </p:nvSpPr>
        <p:spPr/>
        <p:txBody>
          <a:bodyPr/>
          <a:lstStyle/>
          <a:p>
            <a:endParaRPr lang="en-US" dirty="0" smtClean="0"/>
          </a:p>
        </p:txBody>
      </p:sp>
      <p:graphicFrame>
        <p:nvGraphicFramePr>
          <p:cNvPr id="4" name="Chart 3"/>
          <p:cNvGraphicFramePr>
            <a:graphicFrameLocks/>
          </p:cNvGraphicFramePr>
          <p:nvPr/>
        </p:nvGraphicFramePr>
        <p:xfrm>
          <a:off x="0" y="0"/>
          <a:ext cx="9144000" cy="33718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nvGraphicFramePr>
        <p:xfrm>
          <a:off x="0" y="3352800"/>
          <a:ext cx="9144000" cy="3505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457200" y="2057400"/>
            <a:ext cx="8229600" cy="4267200"/>
          </a:xfrm>
        </p:spPr>
        <p:txBody>
          <a:bodyPr/>
          <a:lstStyle/>
          <a:p>
            <a:r>
              <a:rPr lang="en-US" dirty="0" smtClean="0"/>
              <a:t>Proper lifting procedures for booms</a:t>
            </a:r>
          </a:p>
          <a:p>
            <a:r>
              <a:rPr lang="en-US" dirty="0" smtClean="0"/>
              <a:t>Proper straps used for booms</a:t>
            </a:r>
          </a:p>
          <a:p>
            <a:r>
              <a:rPr lang="en-US" dirty="0" smtClean="0"/>
              <a:t>Booms inspected annually as required by OSHA</a:t>
            </a:r>
          </a:p>
          <a:p>
            <a:r>
              <a:rPr lang="en-US" dirty="0" smtClean="0"/>
              <a:t>Proper pipe trailers (pinch points)</a:t>
            </a:r>
          </a:p>
        </p:txBody>
      </p:sp>
      <p:sp>
        <p:nvSpPr>
          <p:cNvPr id="4" name="Text Box 8"/>
          <p:cNvSpPr txBox="1">
            <a:spLocks noChangeArrowheads="1"/>
          </p:cNvSpPr>
          <p:nvPr/>
        </p:nvSpPr>
        <p:spPr bwMode="auto">
          <a:xfrm>
            <a:off x="2971800" y="381000"/>
            <a:ext cx="5715000" cy="584775"/>
          </a:xfrm>
          <a:prstGeom prst="rect">
            <a:avLst/>
          </a:prstGeom>
          <a:noFill/>
          <a:ln w="9525">
            <a:noFill/>
            <a:miter lim="800000"/>
            <a:headEnd/>
            <a:tailEnd/>
          </a:ln>
        </p:spPr>
        <p:txBody>
          <a:bodyPr wrap="square">
            <a:spAutoFit/>
          </a:bodyPr>
          <a:lstStyle/>
          <a:p>
            <a:pPr algn="ctr">
              <a:spcBef>
                <a:spcPct val="50000"/>
              </a:spcBef>
            </a:pPr>
            <a:r>
              <a:rPr lang="en-US" sz="3200" b="1" dirty="0" smtClean="0"/>
              <a:t>LOADING / UNLOADING</a:t>
            </a:r>
            <a:endParaRPr lang="en-US" sz="32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ans">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Dans</Template>
  <TotalTime>2071</TotalTime>
  <Words>1201</Words>
  <Application>Microsoft Office PowerPoint</Application>
  <PresentationFormat>On-screen Show (4:3)</PresentationFormat>
  <Paragraphs>244</Paragraphs>
  <Slides>37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39" baseType="lpstr">
      <vt:lpstr>Dans</vt:lpstr>
      <vt:lpstr>Slide</vt:lpstr>
      <vt:lpstr>Slide 1</vt:lpstr>
      <vt:lpstr>Who is NPL?</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WHAT MOST UTILITIES REQUEST  TO GET ON THEIR BID LIST</vt:lpstr>
      <vt:lpstr>Slide 18</vt:lpstr>
      <vt:lpstr>INFORMATION FILED WITH A CENTRAL REPOSITORY OR THIRD PARTY</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vector>
  </TitlesOfParts>
  <Company>NPL Construction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dweaklend</dc:creator>
  <cp:lastModifiedBy>jbrittan</cp:lastModifiedBy>
  <cp:revision>236</cp:revision>
  <dcterms:created xsi:type="dcterms:W3CDTF">2009-04-13T16:39:23Z</dcterms:created>
  <dcterms:modified xsi:type="dcterms:W3CDTF">2009-05-22T16:13:55Z</dcterms:modified>
</cp:coreProperties>
</file>